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sldIdLst>
    <p:sldId id="258" r:id="rId2"/>
    <p:sldId id="257" r:id="rId3"/>
    <p:sldId id="266" r:id="rId4"/>
    <p:sldId id="260" r:id="rId5"/>
    <p:sldId id="261" r:id="rId6"/>
    <p:sldId id="262" r:id="rId7"/>
    <p:sldId id="264" r:id="rId8"/>
    <p:sldId id="269" r:id="rId9"/>
    <p:sldId id="265" r:id="rId10"/>
    <p:sldId id="270" r:id="rId11"/>
    <p:sldId id="271" r:id="rId1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89017" autoAdjust="0"/>
  </p:normalViewPr>
  <p:slideViewPr>
    <p:cSldViewPr>
      <p:cViewPr>
        <p:scale>
          <a:sx n="50" d="100"/>
          <a:sy n="50" d="100"/>
        </p:scale>
        <p:origin x="-1334" y="-1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3342" tIns="46671" rIns="93342" bIns="46671" rtlCol="0"/>
          <a:lstStyle>
            <a:lvl1pPr algn="r">
              <a:defRPr sz="1200"/>
            </a:lvl1pPr>
          </a:lstStyle>
          <a:p>
            <a:fld id="{3C1F60A5-4ED5-4482-93B8-EF50D362665C}" type="datetimeFigureOut">
              <a:rPr lang="en-US" smtClean="0"/>
              <a:t>10/28/2015</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342" tIns="46671" rIns="93342" bIns="466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342" tIns="46671" rIns="93342" bIns="46671" rtlCol="0" anchor="b"/>
          <a:lstStyle>
            <a:lvl1pPr algn="r">
              <a:defRPr sz="1200"/>
            </a:lvl1pPr>
          </a:lstStyle>
          <a:p>
            <a:fld id="{8C5E565B-ED8D-441B-AD1A-4616B39E220D}" type="slidenum">
              <a:rPr lang="en-US" smtClean="0"/>
              <a:t>‹#›</a:t>
            </a:fld>
            <a:endParaRPr lang="en-US"/>
          </a:p>
        </p:txBody>
      </p:sp>
    </p:spTree>
    <p:extLst>
      <p:ext uri="{BB962C8B-B14F-4D97-AF65-F5344CB8AC3E}">
        <p14:creationId xmlns:p14="http://schemas.microsoft.com/office/powerpoint/2010/main" val="110215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My </a:t>
            </a:r>
            <a:r>
              <a:rPr lang="en-CA" dirty="0"/>
              <a:t>seminar topic </a:t>
            </a:r>
            <a:r>
              <a:rPr lang="en-CA" dirty="0" smtClean="0"/>
              <a:t>is </a:t>
            </a:r>
            <a:r>
              <a:rPr lang="en-CA" dirty="0"/>
              <a:t>“Popular music as language learning’…I’m going to start with a definition of popular music. According to </a:t>
            </a:r>
            <a:r>
              <a:rPr lang="en-CA" dirty="0" err="1"/>
              <a:t>wikipedia</a:t>
            </a:r>
            <a:r>
              <a:rPr lang="en-CA" dirty="0"/>
              <a:t>, </a:t>
            </a:r>
            <a:r>
              <a:rPr lang="en-CA" dirty="0" err="1"/>
              <a:t>pop·u·lar</a:t>
            </a:r>
            <a:r>
              <a:rPr lang="en-CA" dirty="0"/>
              <a:t> </a:t>
            </a:r>
            <a:r>
              <a:rPr lang="en-CA" dirty="0" err="1"/>
              <a:t>mu·sic</a:t>
            </a:r>
            <a:r>
              <a:rPr lang="en-CA" dirty="0"/>
              <a:t> is: music appealing to the popular taste, including rock and </a:t>
            </a:r>
            <a:r>
              <a:rPr lang="en-CA" dirty="0" smtClean="0"/>
              <a:t>pop, soul</a:t>
            </a:r>
            <a:r>
              <a:rPr lang="en-CA" dirty="0"/>
              <a:t>, country, reggae, rap, hip-hop and dance music…</a:t>
            </a:r>
            <a:r>
              <a:rPr lang="en-US" dirty="0"/>
              <a:t>I chose to focus </a:t>
            </a:r>
            <a:r>
              <a:rPr lang="en-US" dirty="0" smtClean="0"/>
              <a:t>on </a:t>
            </a:r>
            <a:r>
              <a:rPr lang="en-US" dirty="0"/>
              <a:t>hip hop because of all the genres of popular music, hip-hop seems to be </a:t>
            </a:r>
            <a:r>
              <a:rPr lang="en-US" dirty="0" smtClean="0"/>
              <a:t>one of the </a:t>
            </a:r>
            <a:r>
              <a:rPr lang="en-US" i="1" dirty="0"/>
              <a:t>most</a:t>
            </a:r>
            <a:r>
              <a:rPr lang="en-US" dirty="0"/>
              <a:t> popular among our youth. </a:t>
            </a:r>
            <a:endParaRPr lang="en-CA"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C5E565B-ED8D-441B-AD1A-4616B39E220D}" type="slidenum">
              <a:rPr lang="en-US" smtClean="0"/>
              <a:t>1</a:t>
            </a:fld>
            <a:endParaRPr lang="en-US"/>
          </a:p>
        </p:txBody>
      </p:sp>
    </p:spTree>
    <p:extLst>
      <p:ext uri="{BB962C8B-B14F-4D97-AF65-F5344CB8AC3E}">
        <p14:creationId xmlns:p14="http://schemas.microsoft.com/office/powerpoint/2010/main" val="248525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E565B-ED8D-441B-AD1A-4616B39E220D}" type="slidenum">
              <a:rPr lang="en-US" smtClean="0"/>
              <a:t>10</a:t>
            </a:fld>
            <a:endParaRPr lang="en-US"/>
          </a:p>
        </p:txBody>
      </p:sp>
    </p:spTree>
    <p:extLst>
      <p:ext uri="{BB962C8B-B14F-4D97-AF65-F5344CB8AC3E}">
        <p14:creationId xmlns:p14="http://schemas.microsoft.com/office/powerpoint/2010/main" val="2804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E565B-ED8D-441B-AD1A-4616B39E220D}" type="slidenum">
              <a:rPr lang="en-US" smtClean="0"/>
              <a:t>11</a:t>
            </a:fld>
            <a:endParaRPr lang="en-US"/>
          </a:p>
        </p:txBody>
      </p:sp>
    </p:spTree>
    <p:extLst>
      <p:ext uri="{BB962C8B-B14F-4D97-AF65-F5344CB8AC3E}">
        <p14:creationId xmlns:p14="http://schemas.microsoft.com/office/powerpoint/2010/main" val="391575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want to share this quote.</a:t>
            </a:r>
            <a:r>
              <a:rPr lang="en-CA" baseline="0" dirty="0" smtClean="0"/>
              <a:t> As you will see throughout the remainder of my presentation, hip-hop </a:t>
            </a:r>
            <a:r>
              <a:rPr lang="en-CA" b="1" i="1" baseline="0" dirty="0" smtClean="0"/>
              <a:t>is</a:t>
            </a:r>
            <a:r>
              <a:rPr lang="en-CA" baseline="0" dirty="0" smtClean="0"/>
              <a:t> important – it’s a culture that is definitely alive and kicking in our students’ lives outside of school – and it’s something that we as educators can definitely tap into in our classrooms to develop the language learning of our under-</a:t>
            </a:r>
            <a:r>
              <a:rPr lang="en-CA" baseline="0" dirty="0" err="1" smtClean="0"/>
              <a:t>achieveing</a:t>
            </a:r>
            <a:r>
              <a:rPr lang="en-CA" baseline="0" dirty="0" smtClean="0"/>
              <a:t> students.</a:t>
            </a:r>
          </a:p>
          <a:p>
            <a:endParaRPr lang="en-US" dirty="0"/>
          </a:p>
        </p:txBody>
      </p:sp>
      <p:sp>
        <p:nvSpPr>
          <p:cNvPr id="4" name="Slide Number Placeholder 3"/>
          <p:cNvSpPr>
            <a:spLocks noGrp="1"/>
          </p:cNvSpPr>
          <p:nvPr>
            <p:ph type="sldNum" sz="quarter" idx="10"/>
          </p:nvPr>
        </p:nvSpPr>
        <p:spPr/>
        <p:txBody>
          <a:bodyPr/>
          <a:lstStyle/>
          <a:p>
            <a:fld id="{8C5E565B-ED8D-441B-AD1A-4616B39E220D}" type="slidenum">
              <a:rPr lang="en-US" smtClean="0"/>
              <a:t>2</a:t>
            </a:fld>
            <a:endParaRPr lang="en-US"/>
          </a:p>
        </p:txBody>
      </p:sp>
    </p:spTree>
    <p:extLst>
      <p:ext uri="{BB962C8B-B14F-4D97-AF65-F5344CB8AC3E}">
        <p14:creationId xmlns:p14="http://schemas.microsoft.com/office/powerpoint/2010/main" val="27347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CA" dirty="0" smtClean="0"/>
              <a:t>There are students nationwide</a:t>
            </a:r>
            <a:r>
              <a:rPr lang="en-CA" baseline="0" dirty="0" smtClean="0"/>
              <a:t> who </a:t>
            </a:r>
            <a:r>
              <a:rPr lang="en-CA" dirty="0" smtClean="0"/>
              <a:t>come </a:t>
            </a:r>
            <a:r>
              <a:rPr lang="en-CA" dirty="0"/>
              <a:t>to school every day </a:t>
            </a:r>
            <a:r>
              <a:rPr lang="en-CA" dirty="0" smtClean="0"/>
              <a:t>and leave feeling that their culture’s either been suppressed</a:t>
            </a:r>
            <a:r>
              <a:rPr lang="en-CA" dirty="0"/>
              <a:t>, or </a:t>
            </a:r>
            <a:r>
              <a:rPr lang="en-CA" dirty="0" smtClean="0"/>
              <a:t>rejected altogether. </a:t>
            </a:r>
            <a:r>
              <a:rPr lang="en-CA" dirty="0" smtClean="0">
                <a:solidFill>
                  <a:srgbClr val="0070C0"/>
                </a:solidFill>
              </a:rPr>
              <a:t>Students </a:t>
            </a:r>
            <a:r>
              <a:rPr lang="en-CA" dirty="0">
                <a:solidFill>
                  <a:srgbClr val="0070C0"/>
                </a:solidFill>
              </a:rPr>
              <a:t>whose social and language practices </a:t>
            </a:r>
            <a:r>
              <a:rPr lang="en-CA" dirty="0" smtClean="0">
                <a:solidFill>
                  <a:srgbClr val="0070C0"/>
                </a:solidFill>
              </a:rPr>
              <a:t>don’t </a:t>
            </a:r>
            <a:r>
              <a:rPr lang="en-CA" dirty="0">
                <a:solidFill>
                  <a:srgbClr val="0070C0"/>
                </a:solidFill>
              </a:rPr>
              <a:t>“fit” traditional school practices are led to believe that </a:t>
            </a:r>
            <a:r>
              <a:rPr lang="en-CA" dirty="0" err="1" smtClean="0">
                <a:solidFill>
                  <a:srgbClr val="0070C0"/>
                </a:solidFill>
              </a:rPr>
              <a:t>their’s</a:t>
            </a:r>
            <a:r>
              <a:rPr lang="en-CA" dirty="0" smtClean="0">
                <a:solidFill>
                  <a:srgbClr val="0070C0"/>
                </a:solidFill>
              </a:rPr>
              <a:t> are less </a:t>
            </a:r>
            <a:r>
              <a:rPr lang="en-CA" dirty="0">
                <a:solidFill>
                  <a:srgbClr val="0070C0"/>
                </a:solidFill>
              </a:rPr>
              <a:t>valuable, or even wrong.</a:t>
            </a:r>
            <a:r>
              <a:rPr lang="en-CA" dirty="0"/>
              <a:t> These students are likely to see school as irrelevant and </a:t>
            </a:r>
            <a:r>
              <a:rPr lang="en-CA" dirty="0" smtClean="0"/>
              <a:t>may ‘check out’ of learning altogether. (</a:t>
            </a:r>
            <a:r>
              <a:rPr lang="en-CA" dirty="0"/>
              <a:t>Gee, 2004; Larson and Marsh, 2005). As a result, </a:t>
            </a:r>
            <a:r>
              <a:rPr lang="en-CA" dirty="0" smtClean="0"/>
              <a:t>they may even grow </a:t>
            </a:r>
            <a:r>
              <a:rPr lang="en-CA" dirty="0"/>
              <a:t>to hate school altogether and potentially </a:t>
            </a:r>
            <a:r>
              <a:rPr lang="en-CA" dirty="0" smtClean="0"/>
              <a:t>drop </a:t>
            </a:r>
            <a:r>
              <a:rPr lang="en-CA" dirty="0"/>
              <a:t>out (Morrell, 2008).</a:t>
            </a:r>
          </a:p>
          <a:p>
            <a:pPr defTabSz="933420">
              <a:defRPr/>
            </a:pPr>
            <a:endParaRPr lang="en-CA" dirty="0" smtClean="0"/>
          </a:p>
          <a:p>
            <a:pPr defTabSz="933420">
              <a:defRPr/>
            </a:pPr>
            <a:r>
              <a:rPr lang="en-CA" dirty="0" smtClean="0"/>
              <a:t>In addition, the </a:t>
            </a:r>
            <a:r>
              <a:rPr lang="en-CA" dirty="0"/>
              <a:t>texts that students </a:t>
            </a:r>
            <a:r>
              <a:rPr lang="en-CA" dirty="0" smtClean="0"/>
              <a:t>have available to them</a:t>
            </a:r>
            <a:r>
              <a:rPr lang="en-CA" baseline="0" dirty="0" smtClean="0"/>
              <a:t> outside of school </a:t>
            </a:r>
            <a:r>
              <a:rPr lang="en-CA" dirty="0" smtClean="0"/>
              <a:t>are much more </a:t>
            </a:r>
            <a:r>
              <a:rPr lang="en-CA" dirty="0"/>
              <a:t>engaging than the </a:t>
            </a:r>
            <a:r>
              <a:rPr lang="en-CA" dirty="0" smtClean="0"/>
              <a:t>ones they use in </a:t>
            </a:r>
            <a:r>
              <a:rPr lang="en-CA" dirty="0"/>
              <a:t>school (Gee, 2004; Larson and Marsh, 2005). For </a:t>
            </a:r>
            <a:r>
              <a:rPr lang="en-CA" dirty="0" smtClean="0"/>
              <a:t>some, this may be because they </a:t>
            </a:r>
            <a:r>
              <a:rPr lang="en-CA" dirty="0"/>
              <a:t>don’t or can’t relate to the social components of the </a:t>
            </a:r>
            <a:r>
              <a:rPr lang="en-CA" dirty="0" smtClean="0"/>
              <a:t>texts. </a:t>
            </a:r>
            <a:r>
              <a:rPr lang="en-CA" dirty="0"/>
              <a:t>Their lived experiences </a:t>
            </a:r>
            <a:r>
              <a:rPr lang="en-CA" dirty="0" smtClean="0"/>
              <a:t>are </a:t>
            </a:r>
            <a:r>
              <a:rPr lang="en-CA" dirty="0"/>
              <a:t>eons away from </a:t>
            </a:r>
            <a:r>
              <a:rPr lang="en-CA" dirty="0" smtClean="0"/>
              <a:t>those in the school-assigned </a:t>
            </a:r>
            <a:r>
              <a:rPr lang="en-CA" dirty="0"/>
              <a:t>texts. </a:t>
            </a:r>
          </a:p>
          <a:p>
            <a:pPr defTabSz="933420">
              <a:defRPr/>
            </a:pPr>
            <a:endParaRPr lang="en-CA" dirty="0"/>
          </a:p>
          <a:p>
            <a:pPr defTabSz="933420">
              <a:defRPr/>
            </a:pPr>
            <a:r>
              <a:rPr lang="en-CA" dirty="0"/>
              <a:t>For </a:t>
            </a:r>
            <a:r>
              <a:rPr lang="en-CA" dirty="0" smtClean="0"/>
              <a:t>others, </a:t>
            </a:r>
            <a:r>
              <a:rPr lang="en-CA" dirty="0"/>
              <a:t>it may be because they view school-assigned texts as </a:t>
            </a:r>
            <a:r>
              <a:rPr lang="en-CA" dirty="0" smtClean="0"/>
              <a:t>boring, compared </a:t>
            </a:r>
            <a:r>
              <a:rPr lang="en-CA" dirty="0"/>
              <a:t>to the rich literary practices they engage in outside of </a:t>
            </a:r>
            <a:r>
              <a:rPr lang="en-CA" dirty="0" smtClean="0"/>
              <a:t>school (pop culture </a:t>
            </a:r>
            <a:r>
              <a:rPr lang="en-CA" dirty="0"/>
              <a:t>and online social </a:t>
            </a:r>
            <a:r>
              <a:rPr lang="en-CA" dirty="0" smtClean="0"/>
              <a:t>networks). </a:t>
            </a:r>
            <a:r>
              <a:rPr lang="en-CA" dirty="0"/>
              <a:t>The result is </a:t>
            </a:r>
            <a:r>
              <a:rPr lang="en-CA" dirty="0" smtClean="0"/>
              <a:t>a huge </a:t>
            </a:r>
            <a:r>
              <a:rPr lang="en-CA" dirty="0" smtClean="0">
                <a:solidFill>
                  <a:srgbClr val="0070C0"/>
                </a:solidFill>
              </a:rPr>
              <a:t>disconnect</a:t>
            </a:r>
            <a:r>
              <a:rPr lang="en-CA" dirty="0" smtClean="0">
                <a:solidFill>
                  <a:srgbClr val="FF0000"/>
                </a:solidFill>
              </a:rPr>
              <a:t> </a:t>
            </a:r>
            <a:r>
              <a:rPr lang="en-CA" dirty="0">
                <a:solidFill>
                  <a:srgbClr val="0070C0"/>
                </a:solidFill>
              </a:rPr>
              <a:t>between literacy classrooms and students’ literacy practices outside of school, with nothing to bridge the two together </a:t>
            </a:r>
            <a:r>
              <a:rPr lang="en-CA" dirty="0"/>
              <a:t>(Morrell, 2008).</a:t>
            </a:r>
          </a:p>
          <a:p>
            <a:pPr defTabSz="933420">
              <a:defRPr/>
            </a:pPr>
            <a:endParaRPr lang="en-CA" dirty="0"/>
          </a:p>
          <a:p>
            <a:endParaRPr lang="en-CA" dirty="0"/>
          </a:p>
        </p:txBody>
      </p:sp>
      <p:sp>
        <p:nvSpPr>
          <p:cNvPr id="4" name="Slide Number Placeholder 3"/>
          <p:cNvSpPr>
            <a:spLocks noGrp="1"/>
          </p:cNvSpPr>
          <p:nvPr>
            <p:ph type="sldNum" sz="quarter" idx="10"/>
          </p:nvPr>
        </p:nvSpPr>
        <p:spPr/>
        <p:txBody>
          <a:bodyPr/>
          <a:lstStyle/>
          <a:p>
            <a:fld id="{8C5E565B-ED8D-441B-AD1A-4616B39E220D}" type="slidenum">
              <a:rPr lang="en-US" smtClean="0"/>
              <a:t>3</a:t>
            </a:fld>
            <a:endParaRPr lang="en-US"/>
          </a:p>
        </p:txBody>
      </p:sp>
    </p:spTree>
    <p:extLst>
      <p:ext uri="{BB962C8B-B14F-4D97-AF65-F5344CB8AC3E}">
        <p14:creationId xmlns:p14="http://schemas.microsoft.com/office/powerpoint/2010/main" val="294169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r>
              <a:rPr lang="en-CA" dirty="0"/>
              <a:t>Educators like Ernest Morrell (2008) are already challenging which literary genres are deemed “appropriate” for instruction in schools, arguing for </a:t>
            </a:r>
            <a:r>
              <a:rPr lang="en-CA" dirty="0" smtClean="0"/>
              <a:t>the use</a:t>
            </a:r>
            <a:r>
              <a:rPr lang="en-CA" baseline="0" dirty="0" smtClean="0"/>
              <a:t> of </a:t>
            </a:r>
            <a:r>
              <a:rPr lang="en-CA" dirty="0" smtClean="0"/>
              <a:t>more </a:t>
            </a:r>
            <a:r>
              <a:rPr lang="en-CA" dirty="0"/>
              <a:t>diverse non-fiction texts that “deal with race, class, gender, oppression, freedom, and revolution” (p. </a:t>
            </a:r>
            <a:r>
              <a:rPr lang="en-CA" dirty="0" smtClean="0"/>
              <a:t>90). </a:t>
            </a:r>
            <a:r>
              <a:rPr lang="en-CA" dirty="0"/>
              <a:t>He argues that </a:t>
            </a:r>
            <a:r>
              <a:rPr lang="en-CA" dirty="0">
                <a:solidFill>
                  <a:srgbClr val="0070C0"/>
                </a:solidFill>
              </a:rPr>
              <a:t>in the media-dominated world we live in, schools must focus more on media pedagogy and the intersection of critical literacy and popular culture. Specifically, he points to hip-hop culture as a powerful tool for engaging urban youth and connecting their out-of-school lives </a:t>
            </a:r>
            <a:r>
              <a:rPr lang="en-CA" dirty="0" smtClean="0">
                <a:solidFill>
                  <a:srgbClr val="0070C0"/>
                </a:solidFill>
              </a:rPr>
              <a:t>to </a:t>
            </a:r>
            <a:r>
              <a:rPr lang="en-CA" dirty="0">
                <a:solidFill>
                  <a:srgbClr val="0070C0"/>
                </a:solidFill>
              </a:rPr>
              <a:t>their in-school literacy </a:t>
            </a:r>
            <a:r>
              <a:rPr lang="en-CA" dirty="0" smtClean="0">
                <a:solidFill>
                  <a:srgbClr val="0070C0"/>
                </a:solidFill>
              </a:rPr>
              <a:t>practices.</a:t>
            </a:r>
            <a:endParaRPr lang="en-CA" dirty="0">
              <a:solidFill>
                <a:srgbClr val="0070C0"/>
              </a:solidFill>
            </a:endParaRPr>
          </a:p>
          <a:p>
            <a:pPr lvl="0"/>
            <a:endParaRPr lang="en-CA" dirty="0" smtClean="0"/>
          </a:p>
          <a:p>
            <a:pPr lvl="0"/>
            <a:r>
              <a:rPr lang="en-CA" dirty="0" smtClean="0"/>
              <a:t>We know that hip-hop is more than rhymes, similes</a:t>
            </a:r>
            <a:r>
              <a:rPr lang="en-CA" baseline="0" dirty="0" smtClean="0"/>
              <a:t> and oftentimes ‘questionable language’ but </a:t>
            </a:r>
            <a:r>
              <a:rPr lang="en-CA" dirty="0" smtClean="0"/>
              <a:t>what </a:t>
            </a:r>
            <a:r>
              <a:rPr lang="en-CA" b="1" i="1" dirty="0" smtClean="0"/>
              <a:t>is</a:t>
            </a:r>
            <a:r>
              <a:rPr lang="en-CA" dirty="0" smtClean="0"/>
              <a:t> it?</a:t>
            </a:r>
          </a:p>
          <a:p>
            <a:pPr lvl="0"/>
            <a:r>
              <a:rPr lang="en-CA" dirty="0" smtClean="0"/>
              <a:t>Let’s </a:t>
            </a:r>
            <a:r>
              <a:rPr lang="en-CA" baseline="0" dirty="0" smtClean="0"/>
              <a:t>take a moment to talk about what hip-hop really is, so that we can fully appreciate it’s place in education.</a:t>
            </a:r>
            <a:endParaRPr lang="en-CA" dirty="0" smtClean="0"/>
          </a:p>
          <a:p>
            <a:pPr lvl="0"/>
            <a:endParaRPr lang="en-CA" dirty="0" smtClean="0"/>
          </a:p>
          <a:p>
            <a:pPr lvl="0"/>
            <a:r>
              <a:rPr lang="en-CA" i="1" dirty="0" smtClean="0"/>
              <a:t>Click to get ‘What is hip-hop’ header</a:t>
            </a:r>
            <a:endParaRPr lang="en-US" i="1" dirty="0" smtClean="0"/>
          </a:p>
          <a:p>
            <a:pPr lvl="0"/>
            <a:r>
              <a:rPr lang="en-US" dirty="0" smtClean="0"/>
              <a:t>Hip-hop started off as a creative outlet for under-represented blac</a:t>
            </a:r>
            <a:r>
              <a:rPr lang="en-US" baseline="0" dirty="0" smtClean="0"/>
              <a:t>k youth living in the South Bronx in the 70’s and has grown into a multi-billion dollar commercial business. </a:t>
            </a:r>
            <a:r>
              <a:rPr lang="en-US" dirty="0" smtClean="0"/>
              <a:t>Hip Hop is now an economical social and political movement.</a:t>
            </a:r>
          </a:p>
          <a:p>
            <a:pPr lvl="0"/>
            <a:r>
              <a:rPr lang="en-US" dirty="0" err="1" smtClean="0"/>
              <a:t>Hiphopography</a:t>
            </a:r>
            <a:r>
              <a:rPr lang="en-US" dirty="0" smtClean="0"/>
              <a:t> is a guiding theoretical framework</a:t>
            </a:r>
            <a:r>
              <a:rPr lang="en-US" baseline="0" dirty="0" smtClean="0"/>
              <a:t> that uses the culture and communication trends of hip-hop as </a:t>
            </a:r>
            <a:r>
              <a:rPr lang="en-US" dirty="0" smtClean="0"/>
              <a:t>an approach to study urban education.</a:t>
            </a:r>
            <a:r>
              <a:rPr lang="en-US" baseline="0" dirty="0" smtClean="0"/>
              <a:t> </a:t>
            </a:r>
          </a:p>
          <a:p>
            <a:pPr lvl="0"/>
            <a:endParaRPr lang="en-CA" dirty="0" smtClean="0"/>
          </a:p>
          <a:p>
            <a:pPr lvl="0"/>
            <a:r>
              <a:rPr lang="en-CA" i="1" dirty="0" smtClean="0"/>
              <a:t>Click to get ‘Elements of hip-hop’ header</a:t>
            </a:r>
            <a:endParaRPr lang="en-US" i="1" dirty="0" smtClean="0"/>
          </a:p>
          <a:p>
            <a:pPr defTabSz="933420">
              <a:defRPr/>
            </a:pPr>
            <a:r>
              <a:rPr lang="en-US" dirty="0"/>
              <a:t>If we break down the elements of Hip-hop, we can better understand how to use them in language learning. Hip-hop is based on emotional and affective experiences as ways of engaging with and knowing the world.</a:t>
            </a:r>
          </a:p>
          <a:p>
            <a:pPr lvl="0"/>
            <a:endParaRPr lang="en-CA" dirty="0"/>
          </a:p>
          <a:p>
            <a:pPr lvl="0"/>
            <a:r>
              <a:rPr lang="en-CA" i="1" dirty="0"/>
              <a:t>Click to get list of elements</a:t>
            </a:r>
            <a:endParaRPr lang="en-US" i="1" dirty="0"/>
          </a:p>
          <a:p>
            <a:pPr lvl="0"/>
            <a:r>
              <a:rPr lang="en-US" dirty="0"/>
              <a:t>Sampling: the process of garnering material (taking pieces of previously recorded music) </a:t>
            </a:r>
          </a:p>
          <a:p>
            <a:pPr lvl="0"/>
            <a:r>
              <a:rPr lang="en-US" dirty="0"/>
              <a:t>Layering: what is done with the material (piecing it together to create an instrumental track)</a:t>
            </a:r>
          </a:p>
          <a:p>
            <a:pPr lvl="0"/>
            <a:r>
              <a:rPr lang="en-US" dirty="0"/>
              <a:t>Flow and Rupture: Used to create individual uniqueness and style</a:t>
            </a:r>
          </a:p>
          <a:p>
            <a:pPr lvl="0"/>
            <a:r>
              <a:rPr lang="en-US" dirty="0"/>
              <a:t>There is an element of Performance and embodiment</a:t>
            </a:r>
          </a:p>
          <a:p>
            <a:pPr lvl="0"/>
            <a:r>
              <a:rPr lang="en-US" dirty="0"/>
              <a:t>And at its core is a Kinetic consumption (Hip hop is meant to be felt not just seen or heard)</a:t>
            </a:r>
          </a:p>
          <a:p>
            <a:pPr lvl="0"/>
            <a:endParaRPr lang="en-CA" dirty="0"/>
          </a:p>
          <a:p>
            <a:pPr lvl="0"/>
            <a:r>
              <a:rPr lang="en-CA" dirty="0"/>
              <a:t>What would happen if we could tap into the philosophy of these elements in the classroom.</a:t>
            </a:r>
          </a:p>
          <a:p>
            <a:pPr lvl="0"/>
            <a:r>
              <a:rPr lang="en-CA" dirty="0"/>
              <a:t>Well – we can!</a:t>
            </a:r>
            <a:endParaRPr lang="en-US" dirty="0"/>
          </a:p>
          <a:p>
            <a:pPr lvl="0"/>
            <a:endParaRPr lang="en-CA"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8C5E565B-ED8D-441B-AD1A-4616B39E220D}" type="slidenum">
              <a:rPr lang="en-US" smtClean="0"/>
              <a:t>4</a:t>
            </a:fld>
            <a:endParaRPr lang="en-US"/>
          </a:p>
        </p:txBody>
      </p:sp>
    </p:spTree>
    <p:extLst>
      <p:ext uri="{BB962C8B-B14F-4D97-AF65-F5344CB8AC3E}">
        <p14:creationId xmlns:p14="http://schemas.microsoft.com/office/powerpoint/2010/main" val="176430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a:t>the broadest sense, hip hop in the classroom involves looking into the abstract concepts of hip-hop that reside in specific visual, sonic, linguistic, and kinesthetic ways, and applying them in equally specific ways to education.</a:t>
            </a:r>
          </a:p>
          <a:p>
            <a:r>
              <a:rPr lang="en-US" dirty="0"/>
              <a:t> </a:t>
            </a:r>
          </a:p>
          <a:p>
            <a:r>
              <a:rPr lang="en-CA" i="1" dirty="0" smtClean="0"/>
              <a:t>Clink </a:t>
            </a:r>
            <a:r>
              <a:rPr lang="en-CA" i="1" dirty="0" err="1" smtClean="0"/>
              <a:t>url</a:t>
            </a:r>
            <a:r>
              <a:rPr lang="en-CA" i="1" dirty="0" smtClean="0"/>
              <a:t> to</a:t>
            </a:r>
            <a:r>
              <a:rPr lang="en-CA" i="1" baseline="0" dirty="0" smtClean="0"/>
              <a:t> </a:t>
            </a:r>
            <a:r>
              <a:rPr lang="en-CA" i="1" dirty="0" smtClean="0"/>
              <a:t>PLAY VIDEO </a:t>
            </a:r>
            <a:r>
              <a:rPr lang="en-CA" dirty="0" smtClean="0"/>
              <a:t>(4 minutes)</a:t>
            </a:r>
          </a:p>
          <a:p>
            <a:endParaRPr lang="en-US" dirty="0"/>
          </a:p>
        </p:txBody>
      </p:sp>
      <p:sp>
        <p:nvSpPr>
          <p:cNvPr id="4" name="Slide Number Placeholder 3"/>
          <p:cNvSpPr>
            <a:spLocks noGrp="1"/>
          </p:cNvSpPr>
          <p:nvPr>
            <p:ph type="sldNum" sz="quarter" idx="10"/>
          </p:nvPr>
        </p:nvSpPr>
        <p:spPr/>
        <p:txBody>
          <a:bodyPr/>
          <a:lstStyle/>
          <a:p>
            <a:fld id="{8C5E565B-ED8D-441B-AD1A-4616B39E220D}" type="slidenum">
              <a:rPr lang="en-US" smtClean="0"/>
              <a:t>5</a:t>
            </a:fld>
            <a:endParaRPr lang="en-US"/>
          </a:p>
        </p:txBody>
      </p:sp>
    </p:spTree>
    <p:extLst>
      <p:ext uri="{BB962C8B-B14F-4D97-AF65-F5344CB8AC3E}">
        <p14:creationId xmlns:p14="http://schemas.microsoft.com/office/powerpoint/2010/main" val="176430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a:r>
            <a:r>
              <a:rPr lang="en-US" dirty="0"/>
              <a:t>specifically at hip-hop and language learning, hip-hop is seen to bridge a cultural divide, and breaks wide open the ruptured nature of language. </a:t>
            </a:r>
          </a:p>
          <a:p>
            <a:endParaRPr lang="en-CA" dirty="0"/>
          </a:p>
          <a:p>
            <a:pPr lvl="0"/>
            <a:r>
              <a:rPr lang="en-US" dirty="0"/>
              <a:t>- Hip-hop provides lyrical examples of language used for all types of expression, such as compassion, anger, protest, love and humour</a:t>
            </a:r>
          </a:p>
          <a:p>
            <a:r>
              <a:rPr lang="en-US" dirty="0"/>
              <a:t>- You can use endless examples of hip-hop lyrics as a primer for explaining and teaching figurative language such as metaphor, hyperbole, simile, alliteration, personification and onomatopoeia</a:t>
            </a:r>
          </a:p>
          <a:p>
            <a:endParaRPr lang="en-US" dirty="0"/>
          </a:p>
        </p:txBody>
      </p:sp>
      <p:sp>
        <p:nvSpPr>
          <p:cNvPr id="4" name="Slide Number Placeholder 3"/>
          <p:cNvSpPr>
            <a:spLocks noGrp="1"/>
          </p:cNvSpPr>
          <p:nvPr>
            <p:ph type="sldNum" sz="quarter" idx="10"/>
          </p:nvPr>
        </p:nvSpPr>
        <p:spPr/>
        <p:txBody>
          <a:bodyPr/>
          <a:lstStyle/>
          <a:p>
            <a:fld id="{8C5E565B-ED8D-441B-AD1A-4616B39E220D}" type="slidenum">
              <a:rPr lang="en-US" smtClean="0"/>
              <a:t>6</a:t>
            </a:fld>
            <a:endParaRPr lang="en-US"/>
          </a:p>
        </p:txBody>
      </p:sp>
    </p:spTree>
    <p:extLst>
      <p:ext uri="{BB962C8B-B14F-4D97-AF65-F5344CB8AC3E}">
        <p14:creationId xmlns:p14="http://schemas.microsoft.com/office/powerpoint/2010/main" val="176430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CA" dirty="0"/>
              <a:t>With these possibilities in mind, I want to share some </a:t>
            </a:r>
            <a:r>
              <a:rPr lang="en-CA" dirty="0" smtClean="0"/>
              <a:t>resources with you that infuse hip-hop culture into language learning.</a:t>
            </a:r>
            <a:endParaRPr lang="en-CA" dirty="0"/>
          </a:p>
          <a:p>
            <a:pPr defTabSz="933420">
              <a:defRPr/>
            </a:pPr>
            <a:endParaRPr lang="en-CA" dirty="0"/>
          </a:p>
          <a:p>
            <a:pPr defTabSz="933420">
              <a:defRPr/>
            </a:pPr>
            <a:r>
              <a:rPr lang="en-CA" b="1" dirty="0" err="1"/>
              <a:t>Flocabulary</a:t>
            </a:r>
            <a:r>
              <a:rPr lang="en-CA" b="1" dirty="0"/>
              <a:t> </a:t>
            </a:r>
            <a:r>
              <a:rPr lang="en-CA" dirty="0"/>
              <a:t>makes educational hip hop songs and videos </a:t>
            </a:r>
            <a:r>
              <a:rPr lang="en-CA" dirty="0" smtClean="0"/>
              <a:t>for grades K-12. Lessons cover curriculum </a:t>
            </a:r>
            <a:r>
              <a:rPr lang="en-CA" dirty="0"/>
              <a:t>content and assessment requirements by incorporating rhyme, creativity and critical thinking into the lessons.</a:t>
            </a:r>
          </a:p>
          <a:p>
            <a:pPr lvl="0"/>
            <a:endParaRPr lang="en-CA" dirty="0"/>
          </a:p>
          <a:p>
            <a:pPr lvl="0"/>
            <a:r>
              <a:rPr lang="en-CA" b="1" dirty="0"/>
              <a:t>Schools not factories </a:t>
            </a:r>
            <a:r>
              <a:rPr lang="en-CA" dirty="0"/>
              <a:t>is an on-line space for teachers </a:t>
            </a:r>
            <a:r>
              <a:rPr lang="en-CA" dirty="0" smtClean="0"/>
              <a:t>to post lesson ideas specifically related to urban education.</a:t>
            </a:r>
          </a:p>
          <a:p>
            <a:pPr lvl="0"/>
            <a:r>
              <a:rPr lang="en-CA" dirty="0" smtClean="0"/>
              <a:t>In </a:t>
            </a:r>
            <a:r>
              <a:rPr lang="en-CA" dirty="0"/>
              <a:t>their section ‘education through innovation’ they share a project dedicated to the use of hip-hop as a potential form of literacy in high-schools. The project takes us through the theory behind hip-hop as a primary text in the classroom and offers lesson ideas for integrating hip-hop lyrics into our language classroom.</a:t>
            </a:r>
          </a:p>
          <a:p>
            <a:pPr lvl="0"/>
            <a:endParaRPr lang="en-CA" dirty="0"/>
          </a:p>
          <a:p>
            <a:pPr lvl="0"/>
            <a:r>
              <a:rPr lang="en-CA" dirty="0"/>
              <a:t>It ties to the website rapgenius.com. Rap Genius is a site that allows users to analyze hip-hop lyrics and post interpretations to specific lines for the public to see. The website’s aim is to critique rap as poetry.</a:t>
            </a:r>
          </a:p>
          <a:p>
            <a:pPr lvl="0"/>
            <a:endParaRPr lang="en-CA" dirty="0"/>
          </a:p>
          <a:p>
            <a:pPr rtl="0"/>
            <a:r>
              <a:rPr lang="en-CA" dirty="0"/>
              <a:t>Lesson objectives included in the project tie directly to the language curriculum and include: </a:t>
            </a:r>
            <a:r>
              <a:rPr lang="en-CA" i="1" dirty="0"/>
              <a:t>making text to world connections, literary analysis of texts, writing for a specific audiences, working collaboratively to research, compare and contrast  other interpretations of  text, collaborative analysis of text in a public community, identify and understand literary terms, engage in peer dialogue  to interpret </a:t>
            </a:r>
            <a:r>
              <a:rPr lang="en-CA" i="1" dirty="0" err="1"/>
              <a:t>text’meaning</a:t>
            </a:r>
            <a:r>
              <a:rPr lang="en-CA" i="1" dirty="0"/>
              <a:t>, use evidence from the text to support their claims.</a:t>
            </a:r>
          </a:p>
          <a:p>
            <a:pPr rtl="0"/>
            <a:endParaRPr lang="en-CA" i="1" dirty="0"/>
          </a:p>
          <a:p>
            <a:pPr rtl="0"/>
            <a:r>
              <a:rPr lang="en-CA" dirty="0"/>
              <a:t>(If time allows, have participants check out the link</a:t>
            </a:r>
            <a:r>
              <a:rPr lang="en-CA" dirty="0" smtClean="0"/>
              <a:t>) I have put live links to all these websites</a:t>
            </a:r>
            <a:endParaRPr lang="en-CA" b="0" i="0" dirty="0" smtClean="0">
              <a:effectLst/>
            </a:endParaRPr>
          </a:p>
          <a:p>
            <a:r>
              <a:rPr lang="en-CA" dirty="0" smtClean="0"/>
              <a:t/>
            </a:r>
            <a:br>
              <a:rPr lang="en-CA" dirty="0" smtClean="0"/>
            </a:br>
            <a:endParaRPr lang="en-CA" dirty="0"/>
          </a:p>
        </p:txBody>
      </p:sp>
      <p:sp>
        <p:nvSpPr>
          <p:cNvPr id="4" name="Slide Number Placeholder 3"/>
          <p:cNvSpPr>
            <a:spLocks noGrp="1"/>
          </p:cNvSpPr>
          <p:nvPr>
            <p:ph type="sldNum" sz="quarter" idx="10"/>
          </p:nvPr>
        </p:nvSpPr>
        <p:spPr/>
        <p:txBody>
          <a:bodyPr/>
          <a:lstStyle/>
          <a:p>
            <a:fld id="{8C5E565B-ED8D-441B-AD1A-4616B39E220D}" type="slidenum">
              <a:rPr lang="en-US" smtClean="0"/>
              <a:t>7</a:t>
            </a:fld>
            <a:endParaRPr lang="en-US"/>
          </a:p>
        </p:txBody>
      </p:sp>
    </p:spTree>
    <p:extLst>
      <p:ext uri="{BB962C8B-B14F-4D97-AF65-F5344CB8AC3E}">
        <p14:creationId xmlns:p14="http://schemas.microsoft.com/office/powerpoint/2010/main" val="176430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b="1" dirty="0"/>
              <a:t>ESL Hip Hop </a:t>
            </a:r>
            <a:r>
              <a:rPr lang="en-CA" dirty="0"/>
              <a:t>is a weekly blog with ideas and suggestions for using hip-hop with ESL students, such as ‘found poetry’, ‘screaming dictation’ and ‘predicting gaps’. </a:t>
            </a:r>
          </a:p>
          <a:p>
            <a:pPr lvl="0"/>
            <a:endParaRPr lang="en-CA" dirty="0"/>
          </a:p>
          <a:p>
            <a:pPr lvl="0"/>
            <a:r>
              <a:rPr lang="en-CA" dirty="0"/>
              <a:t>I quite liked the </a:t>
            </a:r>
            <a:r>
              <a:rPr lang="en-CA" dirty="0" smtClean="0"/>
              <a:t>predicting </a:t>
            </a:r>
            <a:r>
              <a:rPr lang="en-CA" dirty="0"/>
              <a:t>gaps activity and wanted to try it with you. Before students listen to a music selection, they predict the words in the gapped lyrics. This could be a useful diagnostic tool to identify vocabulary and grammar your students may already know. </a:t>
            </a:r>
          </a:p>
          <a:p>
            <a:pPr lvl="0"/>
            <a:endParaRPr lang="en-CA" dirty="0"/>
          </a:p>
          <a:p>
            <a:pPr lvl="0"/>
            <a:r>
              <a:rPr lang="en-CA" i="1" dirty="0"/>
              <a:t>Click to bring up gapped lyrics</a:t>
            </a:r>
          </a:p>
          <a:p>
            <a:r>
              <a:rPr lang="en-CA" dirty="0" smtClean="0"/>
              <a:t>Here are some gapped lyrics. Quickly make your missing lyric predictions and we will see how you do.</a:t>
            </a:r>
          </a:p>
          <a:p>
            <a:endParaRPr lang="en-CA" dirty="0" smtClean="0"/>
          </a:p>
          <a:p>
            <a:r>
              <a:rPr lang="en-CA" dirty="0" smtClean="0"/>
              <a:t>(Play</a:t>
            </a:r>
            <a:r>
              <a:rPr lang="en-CA" baseline="0" dirty="0" smtClean="0"/>
              <a:t> song – go to 46 seconds)</a:t>
            </a:r>
          </a:p>
          <a:p>
            <a:endParaRPr lang="en-CA" baseline="0" dirty="0" smtClean="0"/>
          </a:p>
          <a:p>
            <a:r>
              <a:rPr lang="en-CA" baseline="0" dirty="0" smtClean="0"/>
              <a:t>COMPLAINING RIGHT NIGHT</a:t>
            </a:r>
          </a:p>
          <a:p>
            <a:endParaRPr lang="en-CA" baseline="0" dirty="0" smtClean="0"/>
          </a:p>
          <a:p>
            <a:r>
              <a:rPr lang="en-CA" dirty="0" smtClean="0"/>
              <a:t>Most of you</a:t>
            </a:r>
            <a:r>
              <a:rPr lang="en-CA" baseline="0" dirty="0" smtClean="0"/>
              <a:t> probably got the rhyming couplet at the end, but you may have been thrown off by complaining. </a:t>
            </a:r>
            <a:r>
              <a:rPr lang="en-CA" baseline="0" dirty="0" err="1" smtClean="0"/>
              <a:t>Thinbk</a:t>
            </a:r>
            <a:r>
              <a:rPr lang="en-CA" baseline="0" dirty="0" smtClean="0"/>
              <a:t> about the possibilities for expanding vocabulary this could open up in your class. </a:t>
            </a:r>
            <a:endParaRPr lang="en-US" dirty="0" smtClean="0"/>
          </a:p>
          <a:p>
            <a:pPr lvl="0"/>
            <a:endParaRPr lang="en-CA" dirty="0"/>
          </a:p>
        </p:txBody>
      </p:sp>
      <p:sp>
        <p:nvSpPr>
          <p:cNvPr id="4" name="Slide Number Placeholder 3"/>
          <p:cNvSpPr>
            <a:spLocks noGrp="1"/>
          </p:cNvSpPr>
          <p:nvPr>
            <p:ph type="sldNum" sz="quarter" idx="10"/>
          </p:nvPr>
        </p:nvSpPr>
        <p:spPr/>
        <p:txBody>
          <a:bodyPr/>
          <a:lstStyle/>
          <a:p>
            <a:fld id="{8C5E565B-ED8D-441B-AD1A-4616B39E220D}" type="slidenum">
              <a:rPr lang="en-US" smtClean="0"/>
              <a:t>8</a:t>
            </a:fld>
            <a:endParaRPr lang="en-US"/>
          </a:p>
        </p:txBody>
      </p:sp>
    </p:spTree>
    <p:extLst>
      <p:ext uri="{BB962C8B-B14F-4D97-AF65-F5344CB8AC3E}">
        <p14:creationId xmlns:p14="http://schemas.microsoft.com/office/powerpoint/2010/main" val="176430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Education world posted a series of language-based lessons on hip-hop music, history, culture and art on their website. The lesson I want to share with you is suitable for Grades 6-12 and the skills developed include: expressing and supporting opinions in writing and discussion; analytical listening; critical thinking; public speaking; independent research. The lessons tie into Language Arts, Cultural Studies, Social Studies and Music.</a:t>
            </a:r>
          </a:p>
          <a:p>
            <a:endParaRPr lang="en-CA" dirty="0"/>
          </a:p>
          <a:p>
            <a:r>
              <a:rPr lang="en-CA" dirty="0"/>
              <a:t>I have broken the lesson down into steps.</a:t>
            </a:r>
          </a:p>
          <a:p>
            <a:r>
              <a:rPr lang="en-CA" dirty="0"/>
              <a:t>Step 1 is a free write: we are going to try it…</a:t>
            </a:r>
          </a:p>
          <a:p>
            <a:r>
              <a:rPr lang="en-CA" dirty="0"/>
              <a:t>Students choose a quote, copy it down, and then free write for five minutes in reaction to the quote. Afterward, everyone shares what they wrote. This can be done by verbally sharing or by passing each person’s paper to another person to read. </a:t>
            </a:r>
          </a:p>
          <a:p>
            <a:r>
              <a:rPr lang="en-CA" dirty="0"/>
              <a:t>Step 2: Students listen to a documentary on hip-hop</a:t>
            </a:r>
          </a:p>
          <a:p>
            <a:r>
              <a:rPr lang="en-CA" dirty="0"/>
              <a:t>Step 3: Discussion questions</a:t>
            </a:r>
          </a:p>
          <a:p>
            <a:r>
              <a:rPr lang="en-CA" dirty="0"/>
              <a:t>Step 4: Overview of hip-hop history</a:t>
            </a:r>
          </a:p>
          <a:p>
            <a:r>
              <a:rPr lang="en-CA" dirty="0"/>
              <a:t>Step 5: Review (visual imaging, artistic brainstorming, </a:t>
            </a:r>
            <a:r>
              <a:rPr lang="en-CA" dirty="0" err="1"/>
              <a:t>hiphop</a:t>
            </a:r>
            <a:r>
              <a:rPr lang="en-CA" dirty="0"/>
              <a:t> controversy)</a:t>
            </a:r>
          </a:p>
          <a:p>
            <a:r>
              <a:rPr lang="en-CA" dirty="0"/>
              <a:t>Step 6: Presentation assignments (where students are offered choice to either…) </a:t>
            </a:r>
          </a:p>
          <a:p>
            <a:pPr marL="175016" indent="-175016">
              <a:buFontTx/>
              <a:buChar char="-"/>
            </a:pPr>
            <a:r>
              <a:rPr lang="en-CA" dirty="0"/>
              <a:t>Read and discuss the </a:t>
            </a:r>
            <a:r>
              <a:rPr lang="en-CA" dirty="0" err="1"/>
              <a:t>hiphop</a:t>
            </a:r>
            <a:r>
              <a:rPr lang="en-CA" dirty="0"/>
              <a:t> declaration of peace</a:t>
            </a:r>
          </a:p>
          <a:p>
            <a:pPr marL="175016" indent="-175016">
              <a:buFontTx/>
              <a:buChar char="-"/>
            </a:pPr>
            <a:r>
              <a:rPr lang="en-CA" dirty="0"/>
              <a:t>Discuss their favourite principle of hip-hop</a:t>
            </a:r>
          </a:p>
          <a:p>
            <a:pPr marL="175016" indent="-175016">
              <a:buFontTx/>
              <a:buChar char="-"/>
            </a:pPr>
            <a:r>
              <a:rPr lang="en-CA" dirty="0"/>
              <a:t>Research a hip-hop group and their points of view on life and culture</a:t>
            </a:r>
          </a:p>
          <a:p>
            <a:pPr marL="175016" indent="-175016">
              <a:buFontTx/>
              <a:buChar char="-"/>
            </a:pPr>
            <a:r>
              <a:rPr lang="en-CA" dirty="0"/>
              <a:t>Attend a hip-hop based event in their community and write a review</a:t>
            </a:r>
          </a:p>
          <a:p>
            <a:pPr marL="175016" indent="-175016">
              <a:buFontTx/>
              <a:buChar char="-"/>
            </a:pPr>
            <a:endParaRPr lang="en-CA" dirty="0" smtClean="0"/>
          </a:p>
          <a:p>
            <a:r>
              <a:rPr lang="en-CA" dirty="0" smtClean="0"/>
              <a:t>These are just some of the many ways in which hip-hop can be used as language learning. There are hundreds maybe thousands more out there. If you check out the bibliography</a:t>
            </a:r>
            <a:r>
              <a:rPr lang="en-CA" baseline="0" dirty="0" smtClean="0"/>
              <a:t> I have cited some great sites. </a:t>
            </a:r>
            <a:endParaRPr lang="en-US" dirty="0"/>
          </a:p>
        </p:txBody>
      </p:sp>
      <p:sp>
        <p:nvSpPr>
          <p:cNvPr id="4" name="Slide Number Placeholder 3"/>
          <p:cNvSpPr>
            <a:spLocks noGrp="1"/>
          </p:cNvSpPr>
          <p:nvPr>
            <p:ph type="sldNum" sz="quarter" idx="10"/>
          </p:nvPr>
        </p:nvSpPr>
        <p:spPr/>
        <p:txBody>
          <a:bodyPr/>
          <a:lstStyle/>
          <a:p>
            <a:fld id="{8C5E565B-ED8D-441B-AD1A-4616B39E220D}" type="slidenum">
              <a:rPr lang="en-US" smtClean="0"/>
              <a:t>9</a:t>
            </a:fld>
            <a:endParaRPr lang="en-US"/>
          </a:p>
        </p:txBody>
      </p:sp>
    </p:spTree>
    <p:extLst>
      <p:ext uri="{BB962C8B-B14F-4D97-AF65-F5344CB8AC3E}">
        <p14:creationId xmlns:p14="http://schemas.microsoft.com/office/powerpoint/2010/main" val="408492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1A74A62-96B7-4876-923C-C5F4ADF9B747}" type="datetimeFigureOut">
              <a:rPr lang="en-US" smtClean="0"/>
              <a:t>10/28/2015</a:t>
            </a:fld>
            <a:endParaRPr lang="en-US"/>
          </a:p>
        </p:txBody>
      </p:sp>
      <p:sp>
        <p:nvSpPr>
          <p:cNvPr id="16" name="Slide Number Placeholder 15"/>
          <p:cNvSpPr>
            <a:spLocks noGrp="1"/>
          </p:cNvSpPr>
          <p:nvPr>
            <p:ph type="sldNum" sz="quarter" idx="11"/>
          </p:nvPr>
        </p:nvSpPr>
        <p:spPr/>
        <p:txBody>
          <a:bodyPr/>
          <a:lstStyle/>
          <a:p>
            <a:fld id="{96D3F3D7-3BB1-44E3-A8A7-DF3FF24F632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74A62-96B7-4876-923C-C5F4ADF9B747}"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F3D7-3BB1-44E3-A8A7-DF3FF24F63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74A62-96B7-4876-923C-C5F4ADF9B747}"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3F3D7-3BB1-44E3-A8A7-DF3FF24F63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1A74A62-96B7-4876-923C-C5F4ADF9B747}" type="datetimeFigureOut">
              <a:rPr lang="en-US" smtClean="0"/>
              <a:t>10/28/2015</a:t>
            </a:fld>
            <a:endParaRPr lang="en-US"/>
          </a:p>
        </p:txBody>
      </p:sp>
      <p:sp>
        <p:nvSpPr>
          <p:cNvPr id="15" name="Slide Number Placeholder 14"/>
          <p:cNvSpPr>
            <a:spLocks noGrp="1"/>
          </p:cNvSpPr>
          <p:nvPr>
            <p:ph type="sldNum" sz="quarter" idx="11"/>
          </p:nvPr>
        </p:nvSpPr>
        <p:spPr/>
        <p:txBody>
          <a:bodyPr/>
          <a:lstStyle/>
          <a:p>
            <a:fld id="{96D3F3D7-3BB1-44E3-A8A7-DF3FF24F632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1A74A62-96B7-4876-923C-C5F4ADF9B747}" type="datetimeFigureOut">
              <a:rPr lang="en-US" smtClean="0"/>
              <a:t>10/28/2015</a:t>
            </a:fld>
            <a:endParaRPr lang="en-US"/>
          </a:p>
        </p:txBody>
      </p:sp>
      <p:sp>
        <p:nvSpPr>
          <p:cNvPr id="13" name="Slide Number Placeholder 12"/>
          <p:cNvSpPr>
            <a:spLocks noGrp="1"/>
          </p:cNvSpPr>
          <p:nvPr>
            <p:ph type="sldNum" sz="quarter" idx="11"/>
          </p:nvPr>
        </p:nvSpPr>
        <p:spPr/>
        <p:txBody>
          <a:bodyPr/>
          <a:lstStyle/>
          <a:p>
            <a:fld id="{96D3F3D7-3BB1-44E3-A8A7-DF3FF24F632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1A74A62-96B7-4876-923C-C5F4ADF9B747}" type="datetimeFigureOut">
              <a:rPr lang="en-US" smtClean="0"/>
              <a:t>10/28/2015</a:t>
            </a:fld>
            <a:endParaRPr lang="en-US"/>
          </a:p>
        </p:txBody>
      </p:sp>
      <p:sp>
        <p:nvSpPr>
          <p:cNvPr id="9" name="Slide Number Placeholder 8"/>
          <p:cNvSpPr>
            <a:spLocks noGrp="1"/>
          </p:cNvSpPr>
          <p:nvPr>
            <p:ph type="sldNum" sz="quarter" idx="11"/>
          </p:nvPr>
        </p:nvSpPr>
        <p:spPr/>
        <p:txBody>
          <a:bodyPr/>
          <a:lstStyle/>
          <a:p>
            <a:fld id="{96D3F3D7-3BB1-44E3-A8A7-DF3FF24F632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1A74A62-96B7-4876-923C-C5F4ADF9B747}" type="datetimeFigureOut">
              <a:rPr lang="en-US" smtClean="0"/>
              <a:t>10/28/2015</a:t>
            </a:fld>
            <a:endParaRPr lang="en-US"/>
          </a:p>
        </p:txBody>
      </p:sp>
      <p:sp>
        <p:nvSpPr>
          <p:cNvPr id="15" name="Slide Number Placeholder 14"/>
          <p:cNvSpPr>
            <a:spLocks noGrp="1"/>
          </p:cNvSpPr>
          <p:nvPr>
            <p:ph type="sldNum" sz="quarter" idx="11"/>
          </p:nvPr>
        </p:nvSpPr>
        <p:spPr/>
        <p:txBody>
          <a:bodyPr/>
          <a:lstStyle/>
          <a:p>
            <a:fld id="{96D3F3D7-3BB1-44E3-A8A7-DF3FF24F632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1A74A62-96B7-4876-923C-C5F4ADF9B747}" type="datetimeFigureOut">
              <a:rPr lang="en-US" smtClean="0"/>
              <a:t>10/28/2015</a:t>
            </a:fld>
            <a:endParaRPr lang="en-US"/>
          </a:p>
        </p:txBody>
      </p:sp>
      <p:sp>
        <p:nvSpPr>
          <p:cNvPr id="8" name="Slide Number Placeholder 7"/>
          <p:cNvSpPr>
            <a:spLocks noGrp="1"/>
          </p:cNvSpPr>
          <p:nvPr>
            <p:ph type="sldNum" sz="quarter" idx="11"/>
          </p:nvPr>
        </p:nvSpPr>
        <p:spPr/>
        <p:txBody>
          <a:bodyPr/>
          <a:lstStyle/>
          <a:p>
            <a:fld id="{96D3F3D7-3BB1-44E3-A8A7-DF3FF24F632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A74A62-96B7-4876-923C-C5F4ADF9B747}" type="datetimeFigureOut">
              <a:rPr lang="en-US" smtClean="0"/>
              <a:t>10/28/2015</a:t>
            </a:fld>
            <a:endParaRPr lang="en-US"/>
          </a:p>
        </p:txBody>
      </p:sp>
      <p:sp>
        <p:nvSpPr>
          <p:cNvPr id="6" name="Slide Number Placeholder 5"/>
          <p:cNvSpPr>
            <a:spLocks noGrp="1"/>
          </p:cNvSpPr>
          <p:nvPr>
            <p:ph type="sldNum" sz="quarter" idx="11"/>
          </p:nvPr>
        </p:nvSpPr>
        <p:spPr/>
        <p:txBody>
          <a:bodyPr/>
          <a:lstStyle/>
          <a:p>
            <a:fld id="{96D3F3D7-3BB1-44E3-A8A7-DF3FF24F632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1A74A62-96B7-4876-923C-C5F4ADF9B747}" type="datetimeFigureOut">
              <a:rPr lang="en-US" smtClean="0"/>
              <a:t>10/28/2015</a:t>
            </a:fld>
            <a:endParaRPr lang="en-US"/>
          </a:p>
        </p:txBody>
      </p:sp>
      <p:sp>
        <p:nvSpPr>
          <p:cNvPr id="16" name="Slide Number Placeholder 15"/>
          <p:cNvSpPr>
            <a:spLocks noGrp="1"/>
          </p:cNvSpPr>
          <p:nvPr>
            <p:ph type="sldNum" sz="quarter" idx="11"/>
          </p:nvPr>
        </p:nvSpPr>
        <p:spPr/>
        <p:txBody>
          <a:bodyPr/>
          <a:lstStyle/>
          <a:p>
            <a:fld id="{96D3F3D7-3BB1-44E3-A8A7-DF3FF24F632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1A74A62-96B7-4876-923C-C5F4ADF9B747}" type="datetimeFigureOut">
              <a:rPr lang="en-US" smtClean="0"/>
              <a:t>10/28/2015</a:t>
            </a:fld>
            <a:endParaRPr lang="en-US"/>
          </a:p>
        </p:txBody>
      </p:sp>
      <p:sp>
        <p:nvSpPr>
          <p:cNvPr id="14" name="Slide Number Placeholder 13"/>
          <p:cNvSpPr>
            <a:spLocks noGrp="1"/>
          </p:cNvSpPr>
          <p:nvPr>
            <p:ph type="sldNum" sz="quarter" idx="11"/>
          </p:nvPr>
        </p:nvSpPr>
        <p:spPr/>
        <p:txBody>
          <a:bodyPr/>
          <a:lstStyle/>
          <a:p>
            <a:fld id="{96D3F3D7-3BB1-44E3-A8A7-DF3FF24F632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1A74A62-96B7-4876-923C-C5F4ADF9B747}" type="datetimeFigureOut">
              <a:rPr lang="en-US" smtClean="0"/>
              <a:t>10/28/2015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6D3F3D7-3BB1-44E3-A8A7-DF3FF24F632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rance24.com/en/encore/20140717-unesco-erbil-iraq-citadel-rap-hip-hop-english-dance-chatele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flocabulary.com/warp/intro/" TargetMode="External"/><Relationship Id="rId5" Type="http://schemas.openxmlformats.org/officeDocument/2006/relationships/hyperlink" Target="http://livemocha.com/blog/2013/09/03/power-music-5-reasons-music-helps-with-language-learning/" TargetMode="External"/><Relationship Id="rId4" Type="http://schemas.openxmlformats.org/officeDocument/2006/relationships/hyperlink" Target="http://www.educationworld.com/a_lesson/what-is-hip-hop.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ites.google.com/site/schoolsnotfactories/classroom-ideas/group-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youtube.com/watch?v=hzfloywRqoQ" TargetMode="External"/><Relationship Id="rId4" Type="http://schemas.openxmlformats.org/officeDocument/2006/relationships/hyperlink" Target="http://eslhiphop.com/2013/05/15-quick-ideas-for-using-hip-hop-in-cla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iphopgenius.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flocabulary.com/warp/intro/"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rap.genius.com/" TargetMode="External"/><Relationship Id="rId5" Type="http://schemas.openxmlformats.org/officeDocument/2006/relationships/hyperlink" Target="https://sites.google.com/site/schoolsnotfactories/classroom-ideas/group-4" TargetMode="External"/><Relationship Id="rId4" Type="http://schemas.openxmlformats.org/officeDocument/2006/relationships/image" Target="../media/image6.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hyperlink" Target="http://eslhiphop.com/2013/05/15-quick-ideas-for-using-hip-hop-in-class/"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affiti wall with hip hop, street art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b="6215"/>
          <a:stretch/>
        </p:blipFill>
        <p:spPr bwMode="auto">
          <a:xfrm>
            <a:off x="32400" y="0"/>
            <a:ext cx="911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4437112"/>
            <a:ext cx="7471792" cy="1144538"/>
          </a:xfrm>
        </p:spPr>
        <p:txBody>
          <a:bodyPr/>
          <a:lstStyle/>
          <a:p>
            <a:r>
              <a:rPr lang="en-CA" sz="4800" dirty="0" smtClean="0"/>
              <a:t>as language learning</a:t>
            </a:r>
            <a:endParaRPr lang="en-US" sz="4800" dirty="0"/>
          </a:p>
        </p:txBody>
      </p:sp>
      <p:sp>
        <p:nvSpPr>
          <p:cNvPr id="3" name="Subtitle 2"/>
          <p:cNvSpPr>
            <a:spLocks noGrp="1"/>
          </p:cNvSpPr>
          <p:nvPr>
            <p:ph type="subTitle" idx="1"/>
          </p:nvPr>
        </p:nvSpPr>
        <p:spPr>
          <a:xfrm>
            <a:off x="323528" y="5517232"/>
            <a:ext cx="6028184" cy="685800"/>
          </a:xfrm>
        </p:spPr>
        <p:txBody>
          <a:bodyPr/>
          <a:lstStyle/>
          <a:p>
            <a:r>
              <a:rPr lang="en-CA" dirty="0" smtClean="0"/>
              <a:t>Jill Harvey</a:t>
            </a:r>
            <a:endParaRPr lang="en-US" dirty="0"/>
          </a:p>
        </p:txBody>
      </p:sp>
    </p:spTree>
    <p:extLst>
      <p:ext uri="{BB962C8B-B14F-4D97-AF65-F5344CB8AC3E}">
        <p14:creationId xmlns:p14="http://schemas.microsoft.com/office/powerpoint/2010/main" val="1836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0379"/>
            <a:ext cx="8568952" cy="6063198"/>
          </a:xfrm>
          <a:prstGeom prst="rect">
            <a:avLst/>
          </a:prstGeom>
        </p:spPr>
        <p:txBody>
          <a:bodyPr wrap="square">
            <a:spAutoFit/>
          </a:bodyPr>
          <a:lstStyle/>
          <a:p>
            <a:r>
              <a:rPr lang="en-US" sz="1600" dirty="0" smtClean="0"/>
              <a:t>Aponte, C. A. (2013).  </a:t>
            </a:r>
            <a:r>
              <a:rPr lang="en-US" sz="1600" i="1" dirty="0" smtClean="0"/>
              <a:t>When hip-hop and education converge</a:t>
            </a:r>
            <a:r>
              <a:rPr lang="en-US" sz="1600" i="1" dirty="0"/>
              <a:t>:  A look into hip-hop based education programs in the United States and Brazil (Honors thesis)</a:t>
            </a:r>
            <a:r>
              <a:rPr lang="en-US" sz="1600" dirty="0"/>
              <a:t>.   Available from Dietrich College of Humanities and Social Sciences at Research </a:t>
            </a:r>
            <a:r>
              <a:rPr lang="en-US" sz="1600" dirty="0" err="1"/>
              <a:t>Showcase@CMU</a:t>
            </a:r>
            <a:r>
              <a:rPr lang="en-US" sz="1600" dirty="0"/>
              <a:t>.</a:t>
            </a:r>
          </a:p>
          <a:p>
            <a:r>
              <a:rPr lang="en-US" sz="1600" dirty="0"/>
              <a:t> </a:t>
            </a:r>
          </a:p>
          <a:p>
            <a:r>
              <a:rPr lang="en-US" sz="1600" dirty="0" err="1"/>
              <a:t>Charbit</a:t>
            </a:r>
            <a:r>
              <a:rPr lang="en-US" sz="1600" dirty="0"/>
              <a:t>, N. (2014, July, 17).  </a:t>
            </a:r>
            <a:r>
              <a:rPr lang="en-US" sz="1600" i="1" dirty="0"/>
              <a:t>Students hip hop their way into learning the English language.  </a:t>
            </a:r>
            <a:r>
              <a:rPr lang="en-US" sz="1600" dirty="0"/>
              <a:t>Retrieved from </a:t>
            </a:r>
            <a:r>
              <a:rPr lang="en-CA" sz="1600" u="sng" dirty="0">
                <a:hlinkClick r:id="rId3"/>
              </a:rPr>
              <a:t>http://www.france24.com/en/encore/20140717-unesco-erbil-iraq-citadel-rap-hip-hop-english-dance-chatelet</a:t>
            </a:r>
            <a:endParaRPr lang="en-US" sz="1600" dirty="0"/>
          </a:p>
          <a:p>
            <a:r>
              <a:rPr lang="en-US" sz="1600" dirty="0"/>
              <a:t> </a:t>
            </a:r>
          </a:p>
          <a:p>
            <a:r>
              <a:rPr lang="en-CA" sz="1600" dirty="0"/>
              <a:t>Education World. (2015, October, 15).  </a:t>
            </a:r>
            <a:r>
              <a:rPr lang="en-CA" sz="1600" i="1" dirty="0"/>
              <a:t>What is hip-hop? A music, history, art and culture lesson.</a:t>
            </a:r>
            <a:r>
              <a:rPr lang="en-CA" sz="1600" dirty="0"/>
              <a:t>  </a:t>
            </a:r>
            <a:r>
              <a:rPr lang="en-US" sz="1600" dirty="0"/>
              <a:t>Retrieved from </a:t>
            </a:r>
            <a:r>
              <a:rPr lang="en-US" sz="1600" u="sng" dirty="0">
                <a:hlinkClick r:id="rId4"/>
              </a:rPr>
              <a:t>h</a:t>
            </a:r>
            <a:r>
              <a:rPr lang="en-CA" sz="1600" u="sng" dirty="0">
                <a:hlinkClick r:id="rId4"/>
              </a:rPr>
              <a:t>ttp://www.educationworld.com/a_lesson/what-is-hip-hop.shtml</a:t>
            </a:r>
            <a:endParaRPr lang="en-US" sz="1600" dirty="0"/>
          </a:p>
          <a:p>
            <a:r>
              <a:rPr lang="en-US" sz="1600" dirty="0"/>
              <a:t> </a:t>
            </a:r>
          </a:p>
          <a:p>
            <a:r>
              <a:rPr lang="en-US" sz="1600" i="1" dirty="0" err="1"/>
              <a:t>Fiset</a:t>
            </a:r>
            <a:r>
              <a:rPr lang="en-US" sz="1600" i="1" dirty="0"/>
              <a:t>, M. (2013, September, 3).  The power of music: 5 reasons why music helps with language learning.  Turn up the tunes to boost your language learning.</a:t>
            </a:r>
            <a:r>
              <a:rPr lang="en-US" sz="1600" dirty="0"/>
              <a:t>  </a:t>
            </a:r>
            <a:r>
              <a:rPr lang="en-CA" sz="1600" dirty="0"/>
              <a:t>Retrieved from </a:t>
            </a:r>
            <a:r>
              <a:rPr lang="en-CA" sz="1600" u="sng" dirty="0">
                <a:hlinkClick r:id="rId5"/>
              </a:rPr>
              <a:t>http://livemocha.com/blog/2013/09/03/power-music-5-reasons-music-helps-with-language-learning/</a:t>
            </a:r>
            <a:endParaRPr lang="en-US" sz="1600" dirty="0"/>
          </a:p>
          <a:p>
            <a:r>
              <a:rPr lang="en-US" sz="1600" dirty="0"/>
              <a:t> </a:t>
            </a:r>
          </a:p>
          <a:p>
            <a:r>
              <a:rPr lang="en-US" sz="1600" dirty="0" err="1"/>
              <a:t>Flocabulary</a:t>
            </a:r>
            <a:r>
              <a:rPr lang="en-US" sz="1600" dirty="0"/>
              <a:t>. (2015).  </a:t>
            </a:r>
            <a:r>
              <a:rPr lang="en-US" sz="1600" i="1" dirty="0"/>
              <a:t>Write your own rhymes</a:t>
            </a:r>
            <a:r>
              <a:rPr lang="en-US" sz="1600" dirty="0"/>
              <a:t>.  </a:t>
            </a:r>
            <a:r>
              <a:rPr lang="en-US" sz="1600" dirty="0" err="1"/>
              <a:t>Retreived</a:t>
            </a:r>
            <a:r>
              <a:rPr lang="en-US" sz="1600" dirty="0"/>
              <a:t> from </a:t>
            </a:r>
            <a:r>
              <a:rPr lang="en-CA" sz="1600" u="sng" dirty="0">
                <a:hlinkClick r:id="rId6"/>
              </a:rPr>
              <a:t>https://www.flocabulary.com/warp/intro</a:t>
            </a:r>
            <a:r>
              <a:rPr lang="en-CA" sz="1600" u="sng" dirty="0" smtClean="0">
                <a:hlinkClick r:id="rId6"/>
              </a:rPr>
              <a:t>/</a:t>
            </a:r>
            <a:endParaRPr lang="en-CA" sz="1600" u="sng" dirty="0" smtClean="0"/>
          </a:p>
          <a:p>
            <a:endParaRPr lang="en-CA" sz="1600" u="sng" dirty="0"/>
          </a:p>
          <a:p>
            <a:r>
              <a:rPr lang="en-US" sz="1600" dirty="0"/>
              <a:t>Kelly, L. L. (2013).  Hip-hop literature:  The politics, poetics, and power of hip-hop in the English classroom.  </a:t>
            </a:r>
            <a:r>
              <a:rPr lang="en-US" sz="1600" i="1" dirty="0"/>
              <a:t>The English Journal</a:t>
            </a:r>
            <a:r>
              <a:rPr lang="en-US" sz="1600" dirty="0"/>
              <a:t>, 102.5, 51-56.</a:t>
            </a:r>
          </a:p>
          <a:p>
            <a:endParaRPr lang="en-CA" sz="1600" u="sng" dirty="0" smtClean="0"/>
          </a:p>
          <a:p>
            <a:endParaRPr lang="en-CA" u="sng" dirty="0"/>
          </a:p>
          <a:p>
            <a:endParaRPr lang="en-US" dirty="0"/>
          </a:p>
        </p:txBody>
      </p:sp>
      <p:sp>
        <p:nvSpPr>
          <p:cNvPr id="4" name="Rectangle 3"/>
          <p:cNvSpPr/>
          <p:nvPr/>
        </p:nvSpPr>
        <p:spPr>
          <a:xfrm>
            <a:off x="179512" y="243513"/>
            <a:ext cx="3679597" cy="923330"/>
          </a:xfrm>
          <a:prstGeom prst="rect">
            <a:avLst/>
          </a:prstGeom>
          <a:noFill/>
        </p:spPr>
        <p:txBody>
          <a:bodyPr wrap="none" lIns="91440" tIns="45720" rIns="91440" bIns="45720">
            <a:spAutoFit/>
          </a:bodyPr>
          <a:lstStyle/>
          <a:p>
            <a:r>
              <a:rPr lang="en-CA"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atura MT Script Capitals" pitchFamily="66" charset="0"/>
              </a:rPr>
              <a:t>bibliography</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238512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6032421"/>
          </a:xfrm>
          <a:prstGeom prst="rect">
            <a:avLst/>
          </a:prstGeom>
        </p:spPr>
        <p:txBody>
          <a:bodyPr wrap="square">
            <a:spAutoFit/>
          </a:bodyPr>
          <a:lstStyle/>
          <a:p>
            <a:r>
              <a:rPr lang="en-US" sz="1600" dirty="0"/>
              <a:t> </a:t>
            </a:r>
          </a:p>
          <a:p>
            <a:r>
              <a:rPr lang="en-US" sz="1600" dirty="0" smtClean="0"/>
              <a:t>Kerry</a:t>
            </a:r>
            <a:r>
              <a:rPr lang="en-US" sz="1600" dirty="0"/>
              <a:t>, J. (2004, March 30).  </a:t>
            </a:r>
            <a:r>
              <a:rPr lang="en-US" sz="1600" i="1" dirty="0"/>
              <a:t>20 million questions for John Kerry - Choose or Lose</a:t>
            </a:r>
            <a:r>
              <a:rPr lang="en-US" sz="1600" dirty="0"/>
              <a:t>.  Retrieved from http://rapdirt.com/john-kerry-fascinated-by-rap-and-hip-hop/7699/</a:t>
            </a:r>
          </a:p>
          <a:p>
            <a:r>
              <a:rPr lang="en-US" sz="1600" dirty="0"/>
              <a:t> </a:t>
            </a:r>
          </a:p>
          <a:p>
            <a:pPr lvl="0"/>
            <a:r>
              <a:rPr lang="en-CA" sz="1600" dirty="0"/>
              <a:t>Kirsch, E., Walter, J. and </a:t>
            </a:r>
            <a:r>
              <a:rPr lang="en-CA" sz="1600" dirty="0" err="1"/>
              <a:t>Zisfein</a:t>
            </a:r>
            <a:r>
              <a:rPr lang="en-CA" sz="1600" dirty="0"/>
              <a:t>, A. (2015, October 23).  </a:t>
            </a:r>
            <a:r>
              <a:rPr lang="en-CA" sz="1600" i="1" dirty="0"/>
              <a:t>Hip-hop lyrics as a primary text in the English classroom.</a:t>
            </a:r>
            <a:r>
              <a:rPr lang="en-CA" sz="1600" dirty="0"/>
              <a:t>  Retrieved from </a:t>
            </a:r>
            <a:r>
              <a:rPr lang="en-CA" sz="1600" u="sng" dirty="0">
                <a:hlinkClick r:id="rId3"/>
              </a:rPr>
              <a:t>https://</a:t>
            </a:r>
            <a:r>
              <a:rPr lang="en-CA" sz="1600" u="sng" dirty="0" smtClean="0">
                <a:hlinkClick r:id="rId3"/>
              </a:rPr>
              <a:t>sites.google.com/site/schoolsnotfactories/classroom-ideas/group-4</a:t>
            </a:r>
            <a:endParaRPr lang="en-CA" sz="1600" u="sng" dirty="0" smtClean="0"/>
          </a:p>
          <a:p>
            <a:pPr lvl="0"/>
            <a:endParaRPr lang="en-US" sz="1600" dirty="0"/>
          </a:p>
          <a:p>
            <a:pPr lvl="0"/>
            <a:r>
              <a:rPr lang="en-US" sz="1600" dirty="0" err="1"/>
              <a:t>Mateux</a:t>
            </a:r>
            <a:r>
              <a:rPr lang="en-US" sz="1600" dirty="0"/>
              <a:t>, S. (2013, May 27).  </a:t>
            </a:r>
            <a:r>
              <a:rPr lang="en-US" sz="1600" i="1" dirty="0"/>
              <a:t>15 quick ideas for using hip-hop in class.</a:t>
            </a:r>
            <a:r>
              <a:rPr lang="en-US" sz="1600" dirty="0"/>
              <a:t>  Retrieved from </a:t>
            </a:r>
            <a:r>
              <a:rPr lang="en-CA" sz="1600" u="sng" dirty="0">
                <a:hlinkClick r:id="rId4"/>
              </a:rPr>
              <a:t>http://eslhiphop.com/2013/05/15-quick-ideas-for-using-hip-hop-in-class/</a:t>
            </a:r>
            <a:endParaRPr lang="en-US" sz="1600" b="1" dirty="0"/>
          </a:p>
          <a:p>
            <a:r>
              <a:rPr lang="en-CA" sz="1600" dirty="0"/>
              <a:t> </a:t>
            </a:r>
            <a:endParaRPr lang="en-US" sz="1600" dirty="0"/>
          </a:p>
          <a:p>
            <a:r>
              <a:rPr lang="en-US" sz="1600" dirty="0"/>
              <a:t>Morrell, E and Duncan-Andrade, J. (2002).  Promoting academic </a:t>
            </a:r>
            <a:r>
              <a:rPr lang="en-US" sz="1600" dirty="0" err="1"/>
              <a:t>literacywith</a:t>
            </a:r>
            <a:r>
              <a:rPr lang="en-US" sz="1600" dirty="0"/>
              <a:t> urban youth through engaging hip-hop culture.  </a:t>
            </a:r>
            <a:r>
              <a:rPr lang="en-US" sz="1600" i="1" dirty="0"/>
              <a:t>The English Journal</a:t>
            </a:r>
            <a:r>
              <a:rPr lang="en-US" sz="1600" dirty="0"/>
              <a:t>, July, 88-92</a:t>
            </a:r>
            <a:r>
              <a:rPr lang="en-US" sz="1600" dirty="0" smtClean="0"/>
              <a:t>.</a:t>
            </a:r>
          </a:p>
          <a:p>
            <a:endParaRPr lang="en-CA" sz="1600" dirty="0"/>
          </a:p>
          <a:p>
            <a:r>
              <a:rPr lang="en-US" sz="1600" dirty="0" err="1"/>
              <a:t>Petchauer</a:t>
            </a:r>
            <a:r>
              <a:rPr lang="en-US" sz="1600" dirty="0"/>
              <a:t>, E. (2015).  Starting with style:  Toward a second wave of hip-hop education research and practice.  </a:t>
            </a:r>
            <a:r>
              <a:rPr lang="en-US" sz="1600" i="1" dirty="0"/>
              <a:t>Urban Education</a:t>
            </a:r>
            <a:r>
              <a:rPr lang="en-US" sz="1600" dirty="0"/>
              <a:t>, 50(1), 78–105</a:t>
            </a:r>
            <a:r>
              <a:rPr lang="en-US" sz="1600" dirty="0" smtClean="0"/>
              <a:t>.</a:t>
            </a:r>
          </a:p>
          <a:p>
            <a:endParaRPr lang="en-CA" sz="1600" dirty="0"/>
          </a:p>
          <a:p>
            <a:r>
              <a:rPr lang="en-US" sz="1600" dirty="0"/>
              <a:t>Seidel, S. (2011).  </a:t>
            </a:r>
            <a:r>
              <a:rPr lang="en-US" sz="1600" i="1" dirty="0"/>
              <a:t>Hip hop genius:  Remixing high school education</a:t>
            </a:r>
            <a:r>
              <a:rPr lang="en-US" sz="1600" dirty="0"/>
              <a:t>.  </a:t>
            </a:r>
            <a:r>
              <a:rPr lang="en-US" sz="1600" dirty="0" err="1"/>
              <a:t>Lanam</a:t>
            </a:r>
            <a:r>
              <a:rPr lang="en-US" sz="1600" dirty="0"/>
              <a:t>, Maryland, USA.  </a:t>
            </a:r>
            <a:r>
              <a:rPr lang="en-US" sz="1600" dirty="0" err="1"/>
              <a:t>Rowman</a:t>
            </a:r>
            <a:r>
              <a:rPr lang="en-US" sz="1600" dirty="0"/>
              <a:t> and Littlefield Publication.</a:t>
            </a:r>
          </a:p>
          <a:p>
            <a:r>
              <a:rPr lang="en-US" sz="1600" dirty="0"/>
              <a:t> </a:t>
            </a:r>
          </a:p>
          <a:p>
            <a:r>
              <a:rPr lang="en-US" sz="1600" dirty="0" err="1"/>
              <a:t>Zerodivideorg</a:t>
            </a:r>
            <a:r>
              <a:rPr lang="en-US" sz="1600" dirty="0"/>
              <a:t>. (2007, June 28).  </a:t>
            </a:r>
            <a:r>
              <a:rPr lang="en-US" sz="1600" i="1" dirty="0"/>
              <a:t>Hip hop and social justice initiative</a:t>
            </a:r>
            <a:r>
              <a:rPr lang="en-US" sz="1600" dirty="0"/>
              <a:t>.  Retrieved from </a:t>
            </a:r>
            <a:r>
              <a:rPr lang="en-CA" sz="1600" u="sng" dirty="0">
                <a:hlinkClick r:id="rId5"/>
              </a:rPr>
              <a:t>https://www.youtube.com/watch?v=hzfloywRqoQ</a:t>
            </a:r>
            <a:endParaRPr lang="en-US" sz="1600" dirty="0"/>
          </a:p>
          <a:p>
            <a:endParaRPr lang="en-US" sz="1600" dirty="0"/>
          </a:p>
          <a:p>
            <a:r>
              <a:rPr lang="en-US" dirty="0"/>
              <a:t> </a:t>
            </a:r>
          </a:p>
        </p:txBody>
      </p:sp>
    </p:spTree>
    <p:extLst>
      <p:ext uri="{BB962C8B-B14F-4D97-AF65-F5344CB8AC3E}">
        <p14:creationId xmlns:p14="http://schemas.microsoft.com/office/powerpoint/2010/main" val="210720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U.S. Senator John Kerry (2004)</a:t>
            </a:r>
            <a:endParaRPr lang="en-US" dirty="0"/>
          </a:p>
        </p:txBody>
      </p:sp>
      <p:sp>
        <p:nvSpPr>
          <p:cNvPr id="3" name="Title 2"/>
          <p:cNvSpPr>
            <a:spLocks noGrp="1"/>
          </p:cNvSpPr>
          <p:nvPr>
            <p:ph type="title"/>
          </p:nvPr>
        </p:nvSpPr>
        <p:spPr/>
        <p:txBody>
          <a:bodyPr/>
          <a:lstStyle/>
          <a:p>
            <a:r>
              <a:rPr lang="en-CA" sz="3200" dirty="0" smtClean="0"/>
              <a:t>I’m fascinated by hip-hop. I think there’s a lot of poetry in it. There’s a lot of anger, a lot of social energy in it. And I think you’d better listen to it pretty carefully, ‘cause it’s important.</a:t>
            </a:r>
            <a:endParaRPr lang="en-US" sz="3200" dirty="0"/>
          </a:p>
        </p:txBody>
      </p:sp>
      <p:pic>
        <p:nvPicPr>
          <p:cNvPr id="6" name="Picture 2" descr="Graffiti wall with hip hop, street art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t="16673" b="47897"/>
          <a:stretch/>
        </p:blipFill>
        <p:spPr bwMode="auto">
          <a:xfrm rot="16200000">
            <a:off x="-2418666" y="2458161"/>
            <a:ext cx="6759272" cy="192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1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495" y="1268760"/>
            <a:ext cx="8424936" cy="1015663"/>
          </a:xfrm>
          <a:prstGeom prst="rect">
            <a:avLst/>
          </a:prstGeom>
        </p:spPr>
        <p:txBody>
          <a:bodyPr wrap="square">
            <a:spAutoFit/>
          </a:bodyPr>
          <a:lstStyle/>
          <a:p>
            <a:r>
              <a:rPr lang="en-CA" sz="2400" dirty="0"/>
              <a:t/>
            </a:r>
            <a:br>
              <a:rPr lang="en-CA" sz="2400" dirty="0"/>
            </a:br>
            <a:r>
              <a:rPr lang="en-CA" dirty="0"/>
              <a:t/>
            </a:r>
            <a:br>
              <a:rPr lang="en-CA" dirty="0"/>
            </a:br>
            <a:endParaRPr lang="en-CA" dirty="0"/>
          </a:p>
        </p:txBody>
      </p:sp>
      <p:sp>
        <p:nvSpPr>
          <p:cNvPr id="3" name="Rectangle 2"/>
          <p:cNvSpPr/>
          <p:nvPr/>
        </p:nvSpPr>
        <p:spPr>
          <a:xfrm>
            <a:off x="179512" y="243513"/>
            <a:ext cx="8856984" cy="923330"/>
          </a:xfrm>
          <a:prstGeom prst="rect">
            <a:avLst/>
          </a:prstGeom>
          <a:noFill/>
        </p:spPr>
        <p:txBody>
          <a:bodyPr wrap="square" lIns="91440" tIns="45720" rIns="91440" bIns="45720">
            <a:spAutoFit/>
          </a:bodyPr>
          <a:lstStyle/>
          <a:p>
            <a:pPr algn="ctr"/>
            <a:r>
              <a:rPr lang="en-CA"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atura MT Script Capitals" pitchFamily="66" charset="0"/>
              </a:rPr>
              <a:t>What’s the problem?</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074" name="Picture 2" descr="http://images.sodahead.com/polls/003477227/4742908693_what_the_problem_2_answer_3_x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693872"/>
            <a:ext cx="8214880" cy="28872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9679" y="4149080"/>
            <a:ext cx="4074752"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03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ffiti wall with hip hop, street art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56528" t="32929" b="11987"/>
          <a:stretch/>
        </p:blipFill>
        <p:spPr bwMode="auto">
          <a:xfrm>
            <a:off x="6654188" y="419414"/>
            <a:ext cx="2038965" cy="2073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243513"/>
            <a:ext cx="5447902" cy="923330"/>
          </a:xfrm>
          <a:prstGeom prst="rect">
            <a:avLst/>
          </a:prstGeom>
          <a:noFill/>
        </p:spPr>
        <p:txBody>
          <a:bodyPr wrap="none" lIns="91440" tIns="45720" rIns="91440" bIns="45720">
            <a:spAutoFit/>
          </a:bodyPr>
          <a:lstStyle/>
          <a:p>
            <a:r>
              <a:rPr lang="en-CA"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atura MT Script Capitals" pitchFamily="66" charset="0"/>
              </a:rPr>
              <a:t>What is hip-hop?</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ectangle 5"/>
          <p:cNvSpPr/>
          <p:nvPr/>
        </p:nvSpPr>
        <p:spPr>
          <a:xfrm>
            <a:off x="194928" y="1815207"/>
            <a:ext cx="6031651" cy="923330"/>
          </a:xfrm>
          <a:prstGeom prst="rect">
            <a:avLst/>
          </a:prstGeom>
          <a:noFill/>
        </p:spPr>
        <p:txBody>
          <a:bodyPr wrap="none" lIns="91440" tIns="45720" rIns="91440" bIns="45720">
            <a:spAutoFit/>
          </a:bodyPr>
          <a:lstStyle/>
          <a:p>
            <a:pPr algn="r"/>
            <a:r>
              <a:rPr lang="en-CA"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atura MT Script Capitals" pitchFamily="66" charset="0"/>
              </a:rPr>
              <a:t>Elements of hip-hop</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Title 2"/>
          <p:cNvSpPr txBox="1">
            <a:spLocks/>
          </p:cNvSpPr>
          <p:nvPr/>
        </p:nvSpPr>
        <p:spPr>
          <a:xfrm>
            <a:off x="0" y="5877272"/>
            <a:ext cx="9144000" cy="2350008"/>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3200" dirty="0" smtClean="0"/>
              <a:t>What does this mean for education?</a:t>
            </a:r>
            <a:endParaRPr lang="en-US" sz="3200" dirty="0"/>
          </a:p>
        </p:txBody>
      </p:sp>
      <p:sp>
        <p:nvSpPr>
          <p:cNvPr id="3" name="TextBox 2"/>
          <p:cNvSpPr txBox="1"/>
          <p:nvPr/>
        </p:nvSpPr>
        <p:spPr>
          <a:xfrm>
            <a:off x="179512" y="2760849"/>
            <a:ext cx="7344816" cy="2677656"/>
          </a:xfrm>
          <a:prstGeom prst="rect">
            <a:avLst/>
          </a:prstGeom>
          <a:noFill/>
        </p:spPr>
        <p:txBody>
          <a:bodyPr wrap="square" rtlCol="0">
            <a:spAutoFit/>
          </a:bodyPr>
          <a:lstStyle/>
          <a:p>
            <a:pPr marL="285750" indent="-285750">
              <a:buClr>
                <a:schemeClr val="tx1"/>
              </a:buClr>
              <a:buFont typeface="Arial" pitchFamily="34" charset="0"/>
              <a:buChar char="•"/>
            </a:pPr>
            <a:r>
              <a:rPr lang="en-CA" sz="2800" dirty="0" smtClean="0"/>
              <a:t>Sampling</a:t>
            </a:r>
          </a:p>
          <a:p>
            <a:pPr marL="285750" indent="-285750">
              <a:buClr>
                <a:schemeClr val="tx1"/>
              </a:buClr>
              <a:buFont typeface="Arial" pitchFamily="34" charset="0"/>
              <a:buChar char="•"/>
            </a:pPr>
            <a:r>
              <a:rPr lang="en-CA" sz="2800" dirty="0" smtClean="0"/>
              <a:t>Layering</a:t>
            </a:r>
          </a:p>
          <a:p>
            <a:pPr marL="285750" indent="-285750">
              <a:buClr>
                <a:schemeClr val="tx1"/>
              </a:buClr>
              <a:buFont typeface="Arial" pitchFamily="34" charset="0"/>
              <a:buChar char="•"/>
            </a:pPr>
            <a:r>
              <a:rPr lang="en-CA" sz="2800" dirty="0" smtClean="0"/>
              <a:t>Flow and Rupture</a:t>
            </a:r>
          </a:p>
          <a:p>
            <a:pPr marL="285750" indent="-285750">
              <a:buClr>
                <a:schemeClr val="tx1"/>
              </a:buClr>
              <a:buFont typeface="Arial" pitchFamily="34" charset="0"/>
              <a:buChar char="•"/>
            </a:pPr>
            <a:r>
              <a:rPr lang="en-CA" sz="2800" dirty="0" smtClean="0"/>
              <a:t>Performance and embodiment</a:t>
            </a:r>
          </a:p>
          <a:p>
            <a:pPr marL="285750" indent="-285750">
              <a:buClr>
                <a:schemeClr val="tx1"/>
              </a:buClr>
              <a:buFont typeface="Arial" pitchFamily="34" charset="0"/>
              <a:buChar char="•"/>
            </a:pPr>
            <a:r>
              <a:rPr lang="en-CA" sz="2800" dirty="0" smtClean="0"/>
              <a:t>Kinetic Consumption</a:t>
            </a:r>
          </a:p>
          <a:p>
            <a:pPr marL="285750" indent="-285750">
              <a:buClr>
                <a:schemeClr val="tx1"/>
              </a:buClr>
              <a:buFont typeface="Arial" pitchFamily="34" charset="0"/>
              <a:buChar char="•"/>
            </a:pPr>
            <a:r>
              <a:rPr lang="en-CA" sz="2800" dirty="0" smtClean="0"/>
              <a:t>Emotional and affective experiences</a:t>
            </a:r>
            <a:endParaRPr lang="en-US" sz="2800" dirty="0"/>
          </a:p>
        </p:txBody>
      </p:sp>
    </p:spTree>
    <p:extLst>
      <p:ext uri="{BB962C8B-B14F-4D97-AF65-F5344CB8AC3E}">
        <p14:creationId xmlns:p14="http://schemas.microsoft.com/office/powerpoint/2010/main" val="35796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43513"/>
            <a:ext cx="8424936" cy="1754326"/>
          </a:xfrm>
          <a:prstGeom prst="rect">
            <a:avLst/>
          </a:prstGeom>
          <a:noFill/>
        </p:spPr>
        <p:txBody>
          <a:bodyPr wrap="square" lIns="91440" tIns="45720" rIns="91440" bIns="45720">
            <a:spAutoFit/>
          </a:bodyPr>
          <a:lstStyle/>
          <a:p>
            <a:pPr algn="ctr"/>
            <a:r>
              <a:rPr lang="en-CA" sz="540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V Boli" pitchFamily="2" charset="0"/>
                <a:cs typeface="MV Boli" pitchFamily="2" charset="0"/>
                <a:hlinkClick r:id="rId3"/>
              </a:rPr>
              <a:t>www.hiphopgenius.org</a:t>
            </a:r>
            <a:endParaRPr lang="en-CA" sz="540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V Boli" pitchFamily="2" charset="0"/>
              <a:cs typeface="MV Boli" pitchFamily="2" charset="0"/>
            </a:endParaRPr>
          </a:p>
          <a:p>
            <a:pPr algn="ct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098" name="Picture 2" descr="http://www.hiphopgenius.org/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530" y="1997839"/>
            <a:ext cx="6438900" cy="2962276"/>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80327" y="4293096"/>
            <a:ext cx="4572000" cy="369332"/>
          </a:xfrm>
          <a:prstGeom prst="rect">
            <a:avLst/>
          </a:prstGeom>
        </p:spPr>
        <p:txBody>
          <a:bodyPr>
            <a:spAutoFit/>
          </a:bodyPr>
          <a:lstStyle/>
          <a:p>
            <a:r>
              <a:rPr lang="en-US" dirty="0" smtClean="0"/>
              <a:t>)</a:t>
            </a:r>
            <a:endParaRPr lang="en-US" dirty="0"/>
          </a:p>
        </p:txBody>
      </p:sp>
      <p:sp>
        <p:nvSpPr>
          <p:cNvPr id="2" name="Rectangle 1"/>
          <p:cNvSpPr/>
          <p:nvPr/>
        </p:nvSpPr>
        <p:spPr>
          <a:xfrm>
            <a:off x="611560" y="5095132"/>
            <a:ext cx="7992888" cy="1477328"/>
          </a:xfrm>
          <a:prstGeom prst="rect">
            <a:avLst/>
          </a:prstGeom>
        </p:spPr>
        <p:txBody>
          <a:bodyPr wrap="square">
            <a:spAutoFit/>
          </a:bodyPr>
          <a:lstStyle/>
          <a:p>
            <a:pPr algn="ctr"/>
            <a:r>
              <a:rPr lang="en-US" dirty="0"/>
              <a:t>”Embodying Hip-Hop Genius in an educational setting is deeper and more complex than bringing a rap song into an English class, painting a graffiti mural in a hallway, or inviting a breakdance troupe to a school assembly. It involves rethinking the very ways in which learning occurs.”</a:t>
            </a:r>
          </a:p>
          <a:p>
            <a:pPr algn="ctr"/>
            <a:r>
              <a:rPr lang="en-US" dirty="0"/>
              <a:t>(Seidel, 2011)</a:t>
            </a:r>
          </a:p>
        </p:txBody>
      </p:sp>
    </p:spTree>
    <p:extLst>
      <p:ext uri="{BB962C8B-B14F-4D97-AF65-F5344CB8AC3E}">
        <p14:creationId xmlns:p14="http://schemas.microsoft.com/office/powerpoint/2010/main" val="1674894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243513"/>
            <a:ext cx="8393003" cy="923330"/>
          </a:xfrm>
          <a:prstGeom prst="rect">
            <a:avLst/>
          </a:prstGeom>
          <a:noFill/>
        </p:spPr>
        <p:txBody>
          <a:bodyPr wrap="none" lIns="91440" tIns="45720" rIns="91440" bIns="45720">
            <a:spAutoFit/>
          </a:bodyPr>
          <a:lstStyle/>
          <a:p>
            <a:r>
              <a:rPr lang="en-CA"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atura MT Script Capitals" pitchFamily="66" charset="0"/>
              </a:rPr>
              <a:t>hip-hop as language learning</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7170" name="Picture 2" descr="http://2dopeboyz.com/wp-content/uploads/2011/04/NewRapLanguage.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96" b="43597"/>
          <a:stretch/>
        </p:blipFill>
        <p:spPr bwMode="auto">
          <a:xfrm>
            <a:off x="1154785" y="2132856"/>
            <a:ext cx="6745936" cy="2370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323529" y="5373216"/>
            <a:ext cx="8496944" cy="1600438"/>
          </a:xfrm>
          <a:prstGeom prst="rect">
            <a:avLst/>
          </a:prstGeom>
        </p:spPr>
        <p:txBody>
          <a:bodyPr wrap="square">
            <a:spAutoFit/>
          </a:bodyPr>
          <a:lstStyle/>
          <a:p>
            <a:r>
              <a:rPr lang="en-US" sz="2000" dirty="0" smtClean="0"/>
              <a:t>- Music </a:t>
            </a:r>
            <a:r>
              <a:rPr lang="en-US" sz="2000" dirty="0"/>
              <a:t>reflects language trends by decade (40's swing bebop, 50's rock n </a:t>
            </a:r>
            <a:r>
              <a:rPr lang="en-US" sz="2000" dirty="0" smtClean="0"/>
              <a:t/>
            </a:r>
            <a:br>
              <a:rPr lang="en-US" sz="2000" dirty="0" smtClean="0"/>
            </a:br>
            <a:r>
              <a:rPr lang="en-US" sz="2000" dirty="0" smtClean="0"/>
              <a:t>  roll</a:t>
            </a:r>
            <a:r>
              <a:rPr lang="en-US" sz="2000" dirty="0"/>
              <a:t>, 70's drugs, </a:t>
            </a:r>
            <a:r>
              <a:rPr lang="en-US" sz="2000" dirty="0" smtClean="0"/>
              <a:t>and 2000's </a:t>
            </a:r>
            <a:r>
              <a:rPr lang="en-US" sz="2000" dirty="0"/>
              <a:t>hip </a:t>
            </a:r>
            <a:r>
              <a:rPr lang="en-US" sz="2000" dirty="0" smtClean="0"/>
              <a:t>hop</a:t>
            </a:r>
          </a:p>
          <a:p>
            <a:r>
              <a:rPr lang="en-US" sz="2000" dirty="0" smtClean="0"/>
              <a:t>- Hip-hop bridges </a:t>
            </a:r>
            <a:r>
              <a:rPr lang="en-US" sz="2000" dirty="0"/>
              <a:t>a cultural divide, and breaks wide open the ruptured </a:t>
            </a:r>
            <a:r>
              <a:rPr lang="en-US" sz="2000" dirty="0" smtClean="0"/>
              <a:t/>
            </a:r>
            <a:br>
              <a:rPr lang="en-US" sz="2000" dirty="0" smtClean="0"/>
            </a:br>
            <a:r>
              <a:rPr lang="en-US" sz="2000" dirty="0" smtClean="0"/>
              <a:t>  nature </a:t>
            </a:r>
            <a:r>
              <a:rPr lang="en-US" sz="2000" dirty="0"/>
              <a:t>of language</a:t>
            </a:r>
            <a:r>
              <a:rPr lang="en-US" dirty="0"/>
              <a:t>. </a:t>
            </a:r>
          </a:p>
          <a:p>
            <a:endParaRPr lang="en-US" dirty="0"/>
          </a:p>
        </p:txBody>
      </p:sp>
    </p:spTree>
    <p:extLst>
      <p:ext uri="{BB962C8B-B14F-4D97-AF65-F5344CB8AC3E}">
        <p14:creationId xmlns:p14="http://schemas.microsoft.com/office/powerpoint/2010/main" val="2853333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312738"/>
            <a:ext cx="5112568" cy="400110"/>
          </a:xfrm>
          <a:prstGeom prst="rect">
            <a:avLst/>
          </a:prstGeom>
        </p:spPr>
        <p:txBody>
          <a:bodyPr wrap="square">
            <a:spAutoFit/>
          </a:bodyPr>
          <a:lstStyle/>
          <a:p>
            <a:pPr algn="r"/>
            <a:r>
              <a:rPr lang="en-US" sz="2000" u="sng" dirty="0" smtClean="0">
                <a:hlinkClick r:id="rId3"/>
              </a:rPr>
              <a:t>https</a:t>
            </a:r>
            <a:r>
              <a:rPr lang="en-US" sz="2000" u="sng" dirty="0">
                <a:hlinkClick r:id="rId3"/>
              </a:rPr>
              <a:t>://www.flocabulary.com/warp/intro/</a:t>
            </a:r>
            <a:endParaRPr lang="en-US" sz="2000" dirty="0"/>
          </a:p>
        </p:txBody>
      </p:sp>
      <p:sp>
        <p:nvSpPr>
          <p:cNvPr id="3" name="AutoShape 2" descr="data:image/jpeg;base64,/9j/4AAQSkZJRgABAQAAAQABAAD/2wCEAAkGBxQTEhUUEhMWFhUVGBUYFRgXFxwaFxkZGR0YGx4YGR8cHSggIBolHBsfITEhJSkrLi4uGR8zODMsNygtLisBCgoKDg0OGxAQGywmICYsLDQ3Ky4sLCw0LCwuNC4tLCwsLCw0LCw0MCwwMiwsMCwsLCwuLCwsLCwvLCwsLCwsLP/AABEIAIcBdwMBEQACEQEDEQH/xAAcAAEAAgIDAQAAAAAAAAAAAAAABgcEBQIDCAH/xABMEAACAQMCAgYGBAkJBgcAAAABAgMABBESIQUxBgcTQVFhIlRxgZGhFBcysTRCUmJyc7KzwQgVIzM1dIKi0RaSo8LS4SRDRGOTlPD/xAAaAQEAAwEBAQAAAAAAAAAAAAAAAQMEBQIG/8QAMxEAAgICAAMFBgYDAQEBAAAAAAECAwQREiExBRNBUaFhcZHB0fAUIjKBseEVUvFCciP/2gAMAwEAAhEDEQA/ALxoBQCgFAKAUAoBQCgFAKAUAoBQCgFAKAUAoBQCgFAKAUAoBQCgFAKAUAoBQCgFAKAUAoBQCgFAKAUAoBQCgFAKAUAoBQHGSQKMsQAOZJwKiUlFbb0iYxcnpI1snSG3Bx2gPsBI+IFZHn46/wDX8mpYN7/8/wAGTacTik2SRSfDOD8DvVteTVZyhJMqsx7K/wBUWZdXlIoBQHFnA5kD21DaXUlJvofQakg+0AoBQCgFAKAUAoBQCgFAKAUAoBQCgFAKAUAoBQCgFAKAUAoBQCgFAKAUAoBQCgFAKAUAoDA4xxRYE1Hdj9lfE/6edZsrJjRDb6+C8zRj48rpaXTxZB555rqTvdu5RyHs7gPM189Od2TPzfl5HdjCrHh5LzNlD0SmIyzIvlkk/IYrXDsq1rm0jNLtKpPkmzpu+jE6DK6Xx+Sd/gcfKq7Ozboc1p+4919oUyeny9538F6RPGdE2SucZP2k9veR8/uqzF7QlW+C3mvVffxK8nBjYuOvk/RkxilDAMpBB5EHIruxkpLcXtHFlFxemjU9IuNCBdKYMjch+SPyj/AVizcxUx4Y/qfp7TZh4nfPcv0r1INPMzks5LE95Oa+dnJze5PZ3oxUVqK0Sjo/wOVQJO1MecHQBnI/Ozt7sfCuxhYVsUp8XD7Pr4HKy8uqTcOHft+hKq7JyTQcW6TJESkY1sOZzhR7+81zcntKFb4YLb9DoY/Z8rFxSekaZulc+eSDy0n/AFrnvtS/fh8P7Ny7Np9vxMu06Xn/AMyMY7yh/gf9avr7Wf8A7j8Pp/ZRZ2Wv/Evj9/IktjfJKuqNgR3+I8iO6utVdC2PFB7OZbTOp6mjIq0rFAKA+K2eXmPhtUJ7Ja0fakgUAoBQCgFAKAUAoBQCgFAKAUAoBQCgFAKAUAoBQCgFAKAUAoBQHCaUKpZjgKCSfIV5lJRi5PoiYxcmkvEr2eZ7qceLkBR3Kv8A2G599fMTnPKu9r6exffNn0kIwxqvd6s59MelacLRLa0jE15INQUgnAGcySBdzsDhR4HkBX0WPRCmHDH/AKcC66V0uKX/AArq34hf35DS3s0cchYW8q64kmuSI9NmFSRVA1agHxnZtzyF5USqzvOJWWJWn1oGD8Rhk1SrYI5Djs/6XtGAjJ2UtjTyoCYzCPiFqt1ArKxXUoZSrOu+NiMkEDKnvyK52fiK2LnH9S9fZ9DdhZTrlwP9L9CNQ3Dr9h2XP5LEfdXAjOUf0tr3PR3JQjL9ST96ODMSck5J5k868t75slLXJHE1D6ElnWN4kqBkIIPxB8D4GvrqrYWx4os+WtqlXLhkjT9KuLdmnZofTbnjmq/wJrD2jld3Hu4vm/RG3AxuOXHJcl6shNfPncPtSBQHba3LRsGRirDvH3HxHlXquyVcuKL0zxOEZx4ZLaJdwnpQj4WbCN+V+If9PftXcxu0oz/LZyfn4f0cfI7PlHnXzXl4khVgRkHIPIiummnzRzmtcmcZpQilmIAAySaiUlFOUuhMYuT0upgdH5zJEXIxreRgPIscVmwrHZXxvxb+GzRlwULOFeCX8GyrWZRQCgFAKAUAoBQCgFAKAUAoBQCgFAKAUAoBQCgFAKAUAoBQCgFAafpZKRbNj8YqPdn/ALVh7Rk1jvXjo29nxTvX7mj6FQgyu35K7f4j/oPnXO7KgnZKXkv5N3actVqPm/4KI6W3/wBJ4hcyTSaAZZVDYLaUjLKgwN+Sge0k13zilvdWCqCQy6J8RmWzGUitlCtpuUVs5eQaSWU59PfcGhBNeJTx9lHh1lLq3YxmRQt0eyYhCcaWDLvyx391AQXq6mEfEriKF2eJ4g00ZzptLgO5FrGdl0AGQeiMehQGRxaEJNIo5B2x7Dv/ABr5PJgoXSivM+nx5cVUW/IxKpLhQHKKVl3Vip8iR91TGUo/pevceZRUuq2cSag9CgPqKScAEk8gNyaJNvSIbSW2dk9q6fbRl/SUj769zrnD9Sa96PMbIS/S0/3OqvB7FAZNnxGWL+rdlHhzHwO1W1X2Vfok19+RVZRXZ+tbM2A3F4wQuSoxqOwVfMgbZ8K0Q7/Llwt7XoiiXcYseJLn6sndtAEVUXkoAHur6KEFCKjHojgTm5ycn1Z2V7PIoBQCgFAKAUAoBQCgFAKAUAoBQCgFAKAUAoBQCgFAKAUAoBQCgNb0itjJbuBzA1D/AA7/AHVkzq3ZRJL3/A1YdnBdFv72RnodchZyp/HXA9o3HyzXJ7LsUbuF+K+/mdPtGtyq2vBlLdY/BGtOI3CEejI7TRnuKSsW+Tal/wANfQnDR39HOlJt8BZShjPbCVY2Mtw4VAtpKdRPYZ1Lnl6KnAoCTcY6eSOsnpyB3Om4Gg54Zh+x1QNgF3KsQcEZPhnFAZ3Uhw0vPPeuAEjjNuj6SplYt2jyyZJzJgLls9+O6jeh15EhETXVw2j8dmOT3L4n3Yr5bhlk3vh8W/gfR8Sx6VxeCXxN0eikY2afB79gP410v8TH/Z/Awf5SX+vqP9l4vWP2f9af4mH+z9CP8pL/AFQ/2Xh9Y/Zqf8TD/Z+g/wApL/VH36DYwGOOaRWeZ9EYLHUzEE4AU7DA5/PlV1fZtMVqS39+wps7Quk9x5HKbonHk/0xUHkCBsPbneqX2TDfKTLl2pPXOJncE4LHCxZX1sRgcth38vHatGLgxok5J7ZnycyV0VHWjckZ51u6mM18/Ard+cSj9HK/diss8KifWK/bl/BphmXR6S+f8mE/ROA8i49jD+INZ32XS+m1+5eu0rl5fA+xdFYAd9beRb/QCpj2XQuu3+/00RLtG59NL9vqbi2t1jXSihQO4VuhXGC4YrSMU5ym+KT2ztr2eRQCgFAKAUB81UB9oBQCgFAKAUAoD5qHjQH2gFAKAUAoBQCgFAKAUAoBQCgFAKAgXHuGm3lDJspOpCPxSN9Pu7vKvmszHePZxR6Pp7PZ9D6DEvV9fDLr4+07uK8NteLwCK4Gidc9m641qdslM81ON1Ph5A118TNjctPlLy+hy8nElS9rnHz+pQ3SvgEljdPbSHUV0lXAwHRhkMBk4HMc+amtxkNRpHhy5UJL06l7szcKnt++J5VX2SLrH+Zmqq+DnVKK8Uz3TJQsjJ+DRuui9tMJUkSMlDsxOw0nmRnnjnt4Vwuz67lYrIx5fI7OdZU63CUufzK56+uHwrfRMsah5ItUrY+2QxUE+YAxnv28K+iOEismRBzCj2gUAVEPIKfYBQEm6t4h/OlmFAz2oOw7grE/IUBr+lM7TXly8p1sZphltzhXYADyAAAHlQFs/wAnzhEIhuLnQO27UwhvCMJE+kd27Nk+weFAy3aECgFAKAUAoDrnnVBl2VRlRliAMsQAMnvJIAHeSKA7KAUAoDB43wmK6gkt511xyDDD3ggjHIggEHxFAeQoEGFIAB2OQMEHxGORoej1b0Cunl4bZySMWdoIizHck6RuT3nzoeTfUAoBQCgFAaLpvweK6sZ4plyuh2XxV1BKsPMH3eNAeUY412Okdx5UJPUfVjdPLwu1eRizaCCzHJOlmUZJ5nAG9CCUUAzQCgFAKAUAoBQCgFAKAUAoBQHVc26yKVcAqeY//d9eLK42RcZLke4TlCXFF8yI3vRyWJg8B1hTkfljH3+74VxLez7apcdXPXx/s7FWdXbHgt5b+Bo+uHgH0uxS8SMia3Gp1x6XZH7an9E+n7A2OddqqfHBSa17DkWQ4JuO9+0oirDyWZ1CcT0XssB5Txah+lEdvirt/u0IZfQFCCiOv/8ADYP1H/O9CUa/q26dW3D4pEntWkZ31CSMIWxhRobWRgAgkYP4x2HMgSS96z+ETDEvDJJB+fDbt98lCCY9WsdpNbLd29lDbGRpV9BF1aUdkGWA7wuSBtQHnfjX4Tcfr5/3j0JLr6gDiwuM+tP+6goGRXp91rTTO0Ng5igUkGVT/SS92VOPQTwx6R2ORyoCvRf3DNtNOzc/6yQt7eeaAlvQ7rNu7NwszvcQZwySNmRfEo7b5H5LHG2PR50Gi+249ALT6Z2g+j9n2uv83GeXPPdjnnbnQg8+dMOsW7vXOl3ggB9CKNipI8ZGU5ZvL7I8O8iSKLdSD0xI43xqDMDnwyDzoDndX08oCNNNIcjQrSu/pHZdIYn0s8sUB6b6V317FAiWUHbXMmF1EgRxbbyPkjPkO/zxgiChunfDeI20ifzhO0jTBmXEzOvo4BGnAC4yNgAN9qEmn4T0gurZ1eC4kQqc4DkofJkJ0ke0UB6M6u+lo4ja9qVCSoxSZQdgwAIZc76WBB8txk4zQg8vQ/ZHsFD0beLiN5OI7dJLiQIumKGMuQFHcETnjxIPwoQd6X9/YSr6dzbyDcK+tQR+g/osvuIoC8egnSpeL2ksUuY5lGiYROVOGG0sZG6g4O2diDzGMiCiuJ8RuYppohd3J7KWWPJnkydDsuftd+M0JLI6juk9zLcS2s0ryx9i0qGRizIVdFIDHLYIfkTtpGOZoGRHrH4xcLxS7VbmdVWQBVWZ1UDQmwAYAUBYXVReSScIuzLI8hDzgF3ZyB2SHGWJOMk7edCGUVHyHsFD0emOqt8cHtjgnCSHA3Jw77DzoeSA9NrfjdzFLdSD6LbRqziBZtMgRcnU+j7TY3ILDyUHmJKsjupFOpZHVvyldg3xBzQFs9UvWJM0yWV25kEmRDKxy6sATocn7QIGATvnA3zsDMfrr4tPBxGEwTyxEW6H0HZRkyS5yAcHkOY7hQIhdz034lMOza8nYHbCYRj741Vj8aA0f0uTVq7STWPxtbawfbnOaAsnhvH5b7g92ss8y3HD1EqSpKytIh1YWTSRqI0suTvup55yBX443dDld3P/ANiX/qoC9OrTpJPd8KneZiZYDLEJPxmCxq6sfzhrxnv055mhBREfG7ogf+KueQ/8+T/qoTo9O9BJmfhtm7sWZreEszEliSgySTuT50IN7QCgFAKAUB8ZQRgjIOxB5UB5c6f9GzYXskIGIm9OA9xjbkvtU5X3A99CTH6E8Q+j8QtJc4CzRq3hpkPZsT7FYn3UB6soQUR1/wD4bB+o/wCd6EojHV50THErh4WlMQSIyZChicMq43P53yoCYXnUfMD/AEV5Gw/PjZCPgzZ+VBstPoX0fFhZxW2vWU1FmxjLOzOcDuGWwPIUIPMHGvwm4/Xz/vHoSTno5xJoOjl8UOGku+yz5SJbhv8AJqHvoCuqEnoLqNsYV4cJUA7WWSXtm/GBViqp4gBArY/OJ76EMi3X/YQrLbSqAJpBIJAMZZV06WbzBOM+flQIh389v/Mptc+iL1f9xo5JNP8A8q6qAir5wcc8HFCT1d0ZNrNZRC2WNrcxqoTAK4xurD8ruIO+c5oeSM8fsOD8I/8AGPbxrKpzEibsW5ZijLaRgb5AGMUB0dZvWR9CxBa6WuGUMzMMrErctu9zzA7hueYBApHiE11dFrmbt5gPtSlGZFA7tQGhQN9hgDehJrqElr/ye5j9Iu0z6JjibHmrOM/BqEMqWH7I9goSXN/J7MWLvl2+Y/b2WDjHlrznH5ue6hDN318GH+b116e27VOw/K5+njv06M57s6fKgRW3U5fNHxWBRymWWNvZoaQf5ox8TQMjXSP8Muv7zc/vXoCx/wCT7ZE3F1NjZI44wfN2LEf5B8aBkM6yv7Vvf1o/YSgLJ6nv7HvP1k/7mOgZSEfIewUJPQ3Q3j0VjwGC4mJ0or4UfadjI4VF8yfhuTsDQ8lS9Jeml9xN+zOrQd1t4AxGB+UFGqQjbnt3gChJGJoWRirqyMOaspVh7QdxQk7+FSlJ4XXmssTD2q6kfdQgsDr8/tCL+7J+8moEfeoSMG+mYrkrbtp8Rl0zjPjyoGRDptdyT380slu8DyuNMTKQ+wVRsQMscZOO89/OgJv0Z6Ly23BeJ3E6NG08DKiMMMEQP6TA7gsWOx7lB76AqyhJ6B6sbDsuBknnMtxKfYQyr/kVaHlnnuL7I9goej1R1ef2XY/3aD9haHkkNAKAUAoBQCgIH1wdGDeWfaRrma2zIgHNk/HQe0DUB3lQO+hKPOfMbH2EfeKEnrPorxP6TZ28/fLFGzeTEDUPc2aHkp3r/wDw2D9R/wA70JRw6gfw+b+7t+8joGX1QgUB5F41+E3H6+f949CSw+hfBWu+j99FGMyC6MiAc2aOO2fSPNgCvvoCrwaEm46P9J7qyLG1maMN9pcBkY8slWBGfMb7UIMPi3FJrmUzXEjSSNgFmxyHIADAAHgABufE0BM4uiEh4A9zpOozrcgd/YIjR6vZ6TSfoigIDQkybHiU0Oewnli1fa7KV48+3SRmhBwZZLiQKWaSWUrGpdizMznSoJYk8zQG66wlI4ldh87SBduelUQLjz0AUCPTHBlh+jxC309h2a9lpxp0YGMeWKEHlrpQIReXItsdh2snZ4+zpz+L+ZnOPLFCSwP5Pv4VdfqU/bNAyqYfsj2ChJkWl08Th4neN15MjFWHsIOaA7OIcRlnbXPLJK2MBpHLEDwGTsPIUIJp1J8LaXiay4Om2R3Y92p1aNVPt1Mf8FAyJ9JVxe3YPdc3P716AnPU90ytbFbhLpzGJCjowRnBKggrhASDyI9/vBkJ6U8UF1eXFwoIWWQsoPPTsq589IGaAtnqe/se8/WT/uY6BlIR8h7BQksXpWzf7P8ACx+KZZM/pDttPy1UIJR/J9EPY3JGPpHaLq5auy0jRj83Xr9/uoGYv8oNYc2pGPpHp5xz7H87/Hyz+fjvoEVJY/1sf6aftCgLE6/P7Qi/uyfvJqBHZ1Afhs/93P7aUDL4oQR3rEiLcLvQoyfo823sUn+FAeW6HourgfWJZxcFWJnxPFb9h2Ok6mcLoBBxjSdjnO2TncUI0UoowAPChJ6m6vP7Lsf7tB+wtDySGgFAKAUAoBQCgKc6a9T6rHLPYM5cMX7BtJXTuSkWADkdwJPLHhQnZ19U/WOqKljetoC4S3lOwAGwik8COQY+w4IGQNh1zdD7q7lgmtYu10o0bqGUMN9SkaiARue/woDU9VXR/iFje65rGQRyoYmYPF6GWQhyO03Uad8b77Z5EC7aECgPPvSDqq4gbmdoY1kjeWR0YSIuVdiwBDEEEZwfZQnZO+qHgl9YrNBdW4SJ2MqyCVGIfCIUKqScEKDnyPjQg1vT/ql7aRriwKo7ktJCxwjMdyyHfST3qdj5b5EldydXPFA2n6E58w8RX468UGyYdDupyVpBJxEqsY37FGyz+TsNlXyUknxFBsulIVChAoCAaQuPRC4xjHLGNsUIKW6Z9T0gkMnDtLRsSTCzaWQ+EZOxXyJBHie4Tsha9X/Ey2n6DLnzKAfHVj50BZ3Vn1YNayrdXhUypnsolOpUJBGtjyLYJAA2Gc5JxgDt60OrVrx/pVppE5AEqMcLIAMBgeQcAAb7EAbjG4FaL0R4wimBYLtYyTqjWTETZ55AfQQe/wAaAz7Tqh4m4yUhj8pJd/8AIrD50GybdUfQ67sLm4NzGFVo0VWVwysdRO3fy8QKAgnC+qPiciDVHFFjbEsuCcbbaFfb24oNnRxHqx4nF/6btB4xOrD4EhvlQH3hXVhxKZgDb9iuRl5WUAeeASx+FBsvToT0Ti4db9lGSzMdUshGC7Yxy7lA2C93mSSRBXHWf1aXEly91ZIJVlw0kYYK6vsCy6iAVOM885zzzQkhVp1c8TkbAs3XzdkUD4t91Abh+pviQXVm2J/JEr6vZvGFz76DZYfVT0dng4fcQXMZieSWXAJB9Fo0TUNJIxkH4UIKxfqm4mpKiFGA2DLKgDY7xqIOD5ihOyxejnQ+efhbcO4jD2QiOqCVZFc5Jdg2FOxXJG+zBvbQgri86vOK2kuYopGIyFltpMHHuYOM+GPjQkW3Vxxa5YvJCwY4y9xKNR9pJZz8KAy26puJRPG2iKQB0z2cu4GobnWq7ezNBslnW50JvL28jltog6LCqEl0Uhg8hxhiO5hQHPqi6F3llcyyXMQRWi0Lh1YltSnkpPcKAtihB8ZQRgjIPMGgKU6V9TbiQvYyxCNjtFMxUp+ajANqHgCAQO80J2a206lr9v6yW2QeTu5+GgD50GyC8d4TJaXElvNp7SIgNpOVOQGBBIBwQQdwKEnpfq8/sux/u0H7C0PJIaAUAoBQCgFAKAUBXXWF1Xx3pae2KxXJ3YH+rlPi+BlX/OAOe8HmAK9t+M8b4R/RMsnZJsqyRmWDHdoddwPBQ4wDyFCTaL11XmBm0hJ7/wCsH8aDR9+uq79Uh+MlBofXVd+qQ/GSg0Prqu/VIfjJQaH11XfqkPxkoND66rv1SH4yUGh9dd36pD8ZKDQ+uq79Uh+MlBofXVd+qQ/GSg0Prqu/VIfjJQaH11XfqkPxkoND66rv1SH4yUGh9dV36pD8ZKDQ+uq79Uh/4lBofXVd+qQ/GSg0Prqu/VIfjJQaH11XfqkPxkoND66rv1SH4yUGh9dV36pD8ZKDQ+uq79Uh+MlBofXVd+qQ/GSg0Prqu/VIfjJQaH11XfqkPxkoND66rv1SH4yUGh9dV36pD8ZKDQ+uq79Uh+MlBofXVd+qQ/8AEoND66rv1SH4yUGh9dV36pD8ZKDQ+uq79Uh+MlBofXVd+qQ/GSg0Prqu/VIfjJQaJV0I6xZruO9kmgRBaxCUBNXpbSkjf9D50IKK4vxGW6kaa5cySNuS24H5qjuUdwFCTYcM6WX1uuiC7mRe5dWpR5KHBAHsxQGrurh5XZ3ZpJHbJJyzMx29pJ5AewUJPVnROwa3sraF/tRQxI36SqAfnQ8m1oBQCgFAKAUAoBQCgMbiNz2cTvz0qSM+PcPjVV9nd1yn5Itpr7yxR8zBsOJs9s0zqowHIA5YX/uKz05Up47ukvP0L7ceMb1VF+XqcOHcUkkt3l7MFgSEVQTnAHv5n5V5pyrLKJWcPPnpLxJuxoQuVe+Xi2ZvCZ3kjDSpoYk+jgjABx371oxrJ2V8U1p+RRkQhCfDB7XmZmKvKRigGKA03AuLNO8gKqFTGCM5OScZ9wrBiZcr5SWuSNuVjRpjHnzY4RxZpppU0qETOCOZ3wPkDTGy5XWyjrkvqMjGjVXGW+bNzit5iGKAYoBigNZZ3krzujRaY1zpYqRnBA5nbxNZKrrZXSg46ivHnzNVlNcaoyUtyfhyNnitZlGKAxr++jhXVIcDu2ySfAAVTdfCmPFN6LaqZ2y4YI6uKXvZQtKAMgDAPiSBv8a85F/dVOz75nqinvLVBjgszSQo8mNTZOwwMZOMe7FMSc7KlOfV/aGTCMLXGPRGditBQMUB1zyqilm2VQST5CvM5qEXKXRHqEXKSiurIz/tDO+Whgyg8iT8jz8hmuR/kL57lXDkve/v1Op+BphqNk+f7GbxLirrJBEiqDJoLZGSNRxgfOr8jLsjZCuK5y1v2b+2U040JQnOXRb0b3FdI54xQDFAMUAxQDFAMUAxQDFAcJ4VdWRhlWBVh4gjBHwoCEdGeqqxtkIljW6ck+lMoIC5OkBCSoIGMtzJydhgADs4l1UcMlORC0R/9p2Uf7pyo9woDJ6PdW9haSCWOIvIu6vKxcqfFR9kHzxnzoCXUAoBQCgFAKAUAoBQCgNJ0vkxbEflMo+er+Fc/tOWqGvNr6m7s6O70/JP6EemmuUtgrKFhYAA7ZOr0vHO/srlynkwo4WtQfu8efn8jpRhRO9yT3Jf8NlLctb2MWg4Zzzxy1amzv5bVrlbLHw4cPJv57ZljXG/LlxdF8tI58avpIreBVc9o4Go/jHYZ3PmRXrLusqohFP8z8fv2nnGprsum2uSMcTXMFxEskmsPpBGcjBOnvHMeNVceRRdCM5b3rl6FvBRdTKUI61v6m44l0hihfQwYkAHYDG/tNbr8+umfBJPZipwrLYcS0dkPFVkgklUMAof7WM7DPca9wyo2Uysj0W/Q8yxpV3Rrl46IrwaW5jiZ4UBTcsxx+KN+ZB2FcbFnkVVuVa/L5+79zrZMaLJqNj5+XvM7o5P2NtNMRk5AHmRy+bVowZ9zRO1+fx+2yjMh3t0Kl9/ejonuLvshcmXCk7KPA8jjGMVXOzK7vv3LS8v6PcIY3edyo8/P+zP45xWTsICh0tKATjnyGw8NzWnKyrO5rcXpyM+LjQ72aktqJ0JNcQXMSSS6w+nIzkYJx3jmPGq1PIpvhGct7/4WOFF1EpQjrWyWSPgEnkASfdXab0ts5CW3pEc4HxKRop55GJ0j0R3DSCcAe8VycTIslXZdN9PD3LZ08qiuNkKoLr8zVfSLowtMZiF1Ac8MTy2wNh5e2sfeZTpdvHy3/Rr7vHVqq4eeiW8FmZ4I2fdiu58fA+8V28Wcp0xlLro4+TGMbZRj02RjpRHK9wsZYEOR2a52GcLk7d5B8a5HaEbJ3qtvk+i9Of2zqYMq40uaXTq/U7uPLLHahZn1u0mcg/igHbkO/7695ne146ja9ty9PQ8Yjrne5VrSS9ToL3MEkCNJ9rQFQcsZA0kY+dVuWTROuLl11y9nTRYlj3QnJR6b5/MzuPcYbthDHIIwMa3PcSM48tvme6tOZly73uoS4fNmfExY933s1vyRz6M3kjSSIZO1RRs/nkcid99/hXrAuslZKDlxRXiRnVVxhGSXC34Hb0zm0wBfymAPsGW+8Cvfas+GnXm/wCzx2bDdu/Jf0bPhEASGNR3KM+07n51rxq+CqMfYZcifHbJ+00Q/pOJeUY+5f8Aqaucv/07Q/8An6fVm/8ARg+/6/RHCS8nuZJBC/Zxx9+cZ54JIGd8HyxXl235NklVLSj9+p6VVOPCPeLbZ2cF4rKYZpnOvQoCjAAyASc492a9YuVa6p2ze9LkecnGrVkK4rW2Y3CbmaZwfpWltQzGdsrnfHdy7qqxrLrpJ97p76ez2eBbkQqqjru9rXX2/wAnPi/FXa4MXa9ii7ZwdzgbnG/8KnJypyvdfHwpeJ5x8aEaVZw8TZl8Su5YLRSZQ0jNgOMHY5O23gOfnV99ttGMty3Jvr7Ov8FNNdd2Q/y6SXT79p0QXFxDEZpmyNIWNC2csxHpNjy33OefKq4WZFNbttfhpLfi/F/9+BZKFFtirrXjzfu8EYdzcXccaXDS7ORhfaCRlcYwQKossyoVxvc+vh/RdCGNObpUenj/AGbTjPFpMxRQ7SShWJ8NXID57+ArZlZVm4V1fqlr1MuNjQ1KyzojH4dczxXQglk7QMPHPcSCM793KqqLL6slUzlvZZdXTZju2C1o6Lq8uJZpuzk0rEH8gAu3huTg7mq7Lr7LZ8EtKO/QshVRXVDjjty0Yy3t0bcydqQitpzn0yTjvxnAz41Ursl0cfFyT/dlrpx1dwcPNr9iW8FlZ4I2fdioJPj4H4V2sWUpUxlLro4+TGMbZKPTZm1oKBQCgFAKAUAoBQCgFAKA0HSyzllWNY1LDJLHbbkBzPma5naVNlqjGC2dDs+2utylN6PnSmxkeKNIkLaT3Y2wMDmfOnaNNk64wrW9fQnAuhCyUpvR19KOHyMkKxoWVMggewAfIGvPaFFkowjBbSPWDfCMpub02YXSSR2nhVV9MIrBM5wxOdPn9ms+fKc7oRS5pb17fL0L8KMI1TbfLet+z7Zl8Psp5rhZ7hdAQDSOW45YGScZOcmrqabrr1bcta8PvfvKbraaqXVU97JE8Ck5KqT4kCuq4RfNo5qnJckzB45Axt3SJMlsAAYGxIz8s1my4SdEo1rm/tmjFnFXKU3yRhxWMiWJjCkyFTlds5Y79+NgflVEaZww+7S/M1095dK6Esvjb5b6+46Y+EyGx7LGJMltJI7mzjPLkKrji2PD7vX5uuv3+h7eTBZfHvl/RgLZXUyRwMgSNMekRjltvvuceFZ1TlXQjTJaivE0O3GqlK2L234HLpED9IhiiGTGi6V8xvj4KKnOT7+Fda/SlpffuIw2u5nOb6vm/v3mXw6xmmnE9wugIBpXlkjONsk4yc799X0UXW3K65a14FN11VVPdVPe/E3nFI2aGRUGWKMAPaK6GRGUqpKPXTMFDjGyLl02iO2lpMLKSPsiGLDG4yQSMnHdgDFcuuq5Ykq+Dnv4+Z0rLankxnxctHLiHDZRZxRqhLA5cDmM6j95qbsa38JCuK5+K+PzIpyK/wATKcny8PQkPDQREgZdBCgac5xjb7q6lCarimtcuhzrmnZJp759TQ8ftJvpKTRR69KjHeMgtsRnPfXNzKrvxCtrjvSXzOhiWVdw65vXP6H3jFnPMbcMnLBlxjCliMjn3AedMmm+517j7/ZvRGPbTUrNP3e05cTtZTexyCMuihcYIA7+fhgnPuqciq15cZqO0tfP+OpFFlaxpQctN7MbifDpUuHkWFZkfuYZxy7u45HPwNVZGPbC9zjBST8y2i+udKg5cLRu+BJIEPaRpHv6KIAABgbnBO5P3V0MNWKD44qPPkl5GDKcHL8km/azp6T8OaaIBBllbIHiMEEfP5V47Qx5XV6j1TLMG+NVn5ujMbg812WRZECxr9psYYgDYbnxxyFU408tyjGa1FePj/PyLMiOMk5Qe2/A6+DWkqXUrPGcPr9PIwATkY8c7V5xarY5M5Sjye+Z6yba5Y8Yxl01yMC1s7uHtIkjBD7FvLcZByO499Zq6cqnirhHk/H7ZonbjW8NkpdPAzOER3EVs4WH09QIDY9IHY7ZHIDx76vxo31Y8lGHPfj4+foU5EqbL03Plrw8PIxrDhMslwkhhEKqQxxsCQc7DPf8MVVTi2TvU3DhS+X37i23JrhS4KXE2OLQXExKtbLqz6Mg2OM7ZOrHLxpkwyLW061vz9nxGPOipbVj15faO7iPBpezt4VUsF1FyCMAsR49wya934dvd11JbS6v3/bPFOVXx2WN630/Y2nSWwaWHTGMlWDAeOMjHz+Vbc+iVtWodUzJhXRqt3LozTLY3Nx2ccqaI48ZOME4GPE5bHu3Nc9UZORw12LUV9/H0Nrux6OKcHuTMnjdjMlwk8KasADHPBAIxjOcYPdV2XTdG9XVLekVY11UqXVY9Hbwbh8pla4nGGwdKj2Y8dtth7a94uPa7Xfcufgjzk31qtU1dPMxLDhsywXGYz2kuABkZIOc9/5x+FUU410abNx/NLw5fv8AyXW5FUrq9P8AKvv5C64ZKLKONUOrWWde/wDGx/ClmNasSMEue+a+P9CGRW8qU2+WuXoSThikRRhl0kKo05zjAxXWoTVUU1rl0OZc07JNPfPqZNWlQoBQCgFAKAUAoBQCgFAKAUAoDUfzSxu+3LDSBhV3yPRx9+TWH8LJ5PfN8vL9tfU2fiUsfukufn+5t63GMUAoBQCgFAaiPhDfSzOzAjHojvGwX/X41hWJL8S7m+Xl+2vqbHkr8OqkvvqbetxjFAKAUAoBQCgFAKAUAoBQCgFAKAUAoBQCgFAKAUAoBQCgFAKAUAoBQCgFAKAUAoBQCgFAKAUAoBQCgFAKAUAoBQCgFAKAUAoBQCgFAKAUAoBQCgFAKAUAoBQCgFAKAUAoBQCgF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flocabul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295268"/>
            <a:ext cx="3086294" cy="1111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AutoShape 6" descr="data:image/jpeg;base64,/9j/4AAQSkZJRgABAQAAAQABAAD/2wCEAAkGBxMTEhUUExQWFhUXGBgaGBgWGBwdGxwgHhwcHh8fHx0cHSggGhwlHBocIjEiJyorLi4uHR8zODMsNygtLisBCgoKDg0OGhAQGywkICQsLCwsLCwsLCwsLCwsLCwsLCwsLCwsLCwsLCwsLCwsLCwsLCwsLCwsLCwsLCwsLCwsLP/AABEIAPQAzgMBIgACEQEDEQH/xAAcAAACAgMBAQAAAAAAAAAAAAAEBQMGAAIHAQj/xABIEAACAQIEAwUFBAkCAwYHAAABAhEDIQAEEjEFQVEGImFxgQcTMpGhscHR8BQjQlJicoLh8ZKiFTPCJENjc7LSFjREU4Ojs//EABkBAAMBAQEAAAAAAAAAAAAAAAABAgMEBf/EACwRAAICAgEEAAQGAwEAAAAAAAABAhEDITEEEkFRBSJhkRMyQnHB0YHh8SP/2gAMAwEAAhEDEQA/AKBlsmpgm8/TBtOgAQIsbW+0npiPLWmEaJtbBdEtPwty5XwxGAUy0XB2v4Ylr5EaTB2B5+B/DEhomboTP8Jk/ece1qNTSUVGvvMz8ot/nfBYhVlKAkALMicNl4YSkhApG19/PB2Ty9GkVkknmSh3vtz9MTZ7iCEALYkXEGT0GCwFKZC51EEcrR/nG65cdAcevm/A/Ij6G2PNVY7UW9Fb8MPQGzaFHwiZi4nb52xvlHYX0qJ3K8/p9MQo1UNei/jY26R3fHbGfphAP6qoB1gj/GGAVm8xAhjY2F/yR54XrxGotN0UypVhO8Ag7dP8YOGaQ76TPU/mPLEWZpoRA0knoDHkYvEeWBgKXc+8WjTptWqsLKm46Hyjr9MH5nJ5rKqr5vKGjScgCpqV1BO2rSToHicH+yqk4zGYdlb36sk2uAQY5yAYjpEY67x9UzNB6T03IqKVZYJiREyBFt5HMYiyqOQUcuLHz5YlOTDTJttN/wDGAuBpWFNqWhmeg70WYTBKm0+kYNTL1Ko0U6dUudwskGPCMOyaFWXy7ElSBABgnn6/nbDduEkAd1YPI977MDZ+jmaFMmtla601sXZTCiN/ARz5YYcPzIKAlyq7juFlM/ukfh9mCwIKvDFXaxPIC1vs5YWut4th3UzNKrMypHwtpv8A7ZPLCc0H1kpDAcoMkfnw5YANBR3k/P8AN8RvSXf8+mJgsC4cHnCG3gL48bMwZh58VOGM8ShFziGvQVpAJB8bj0543rZ9CI0hT1hp9L2xNl69OJ1S3QAzPlvgAQVFg/AN4m/z3xvQpsLyR5HDRimiHV9RLbKepNyeeIGzDQAKb+i/2NsFAMn4mtNC9SwG/wB3W5/DDHh1LiL6XTJQhgr7yqqswm1oJU+eEXFoCIz2QVqJc7ELrE47rwsoyxM29PMYlvYJHNqvE8zTn3uTzCRzFMOJHihafkNsaf8AxML66dQReGoVPp3cdSziU0hnaBiGk9Bz3HVvXCpB2nN04yjwRQdz09xUJ/8AR+GDBmG/ZyVfnP6hlAP9QAjF4XMU5s8npf6XjEmc4iukoajyRfQAbCLXFgYIJ8TtbBSDtObnMZp4jKtJ2Vgq7cyS5+/fFh4BwWqx1ZoJTHJKZLN6tAH2+mHeToaAalRRcAqJ3LTb6jpthgA2/cWLg26dB8sMKKd264ecrTGay495SS9emZ1hebqdu7zB5ThI+YLIr0nBRl1AsQQRbpf6Yu/aXMU6dGozuNDL3+YA5+djjkfYnspnM9TRQfcUQDDkS7iT8P7ogxPOJuMCkDiN8znTSh6r0FpkSbAE+hv9OuBafapGJGXpVqsf/ZpFh87DHQeE+zzh1BtDURVa01K51sTG8mw9AMNqeW9zKgIB4QBh9zDtOTcIzWcPEqVVMpXUBSlbWgQFCRBmYJBOqJnuxjuOTqh1FztBBH34Eyy0zGp99rR88HCulMDvA+Mzib3ZRyrtzQfhmbbMpfL5jSKqx8DiwceBFiOvmMMuwnHE/Ss0GA+ChoK8wQx353M+uLN2yWk+XqamGko2udgukySekY4x7M88f0tV3LUEi/NApH+3VhWKjvOY4hRMoTII57XtBxyvhNVMvXzOWK/q0cPSnktTvQPAG3zx0Y8OLqTpm87XEcgeRxz3tHk/d8RgAjVQ5mZh/wADhsT4NqvEHYwpQEXiOW5gxywLV4sNQG/jH58cE5vg/wCqNUtEAk85vt8sJRSYwscvu+ZAwkyRjVz0bk+eBM3xGB3IJPXbnz+7CavVYGDfA1SqwG324ux0NcvnXaSQhAsYgf3I8sEV83C6pI6fm2FNGmUOprSDy5nENWvMLJ0gnDsBpV4iwEz6dfDfGgz7EC2+BqZVoF5E+WNtMbDDAN4pklfLVgKisdBIWBJI7wHxWuOmJvZJ2o1A5SrUK6b0pN2XmgJ/d3A6TFlxPlcppCsZJO8k223xSKHZusM97imdEN7xHkHSgfuPbnMCOvTfGbKjyfROc4CuZolGqFqZUjTAuDuCcfO/E87m+H5mpQFSovu2OmD3WU/CSplTKkct/LH0XwioKaRqkxcxz8umK7xbsRlM5XFavqqPAXdlESWvpN9zfCRTVHFKPbbOK2rXB/lWD5wotgyn7Sc4IlkZZuGT4h0JBkW6RjqND2ccNaqVagYIkD3tSIjpqF/HFhynYjhdC/6LQEbF1DfV5w9C2cTzftNzNQQVox0h48Le83HXBvDe1vFqgH6PSLg7FKDsP9RJGOz1eLcPpCFSn5U0H3CMA5/t3TpD4UpDkarBfkJE/XE90TRYp8/6Of8ADOC8Zzlel+m02GXDhnUmkq2BgFFPeBMTqBx2TLZREjSCsCLRHiYj8zjlvFvazQAtVap/DRpkfNnC28pxW63tcuCKDnrNUAx4QmBN+EJxXlnbuNZKo6fqm7w21CBy303jHL+0TdoKZOlKWgGZy6CoY6Q4LH0XAuS9rFIsJasg6ugKjw7pLHzjDzh/tSoMY/SKflURk+rKFHzwm/aGo+mihN7Qc9TbTUrKH5q1AKR4QYjedvwxPV9pOagHWnjppi9/GfO0Y6VU45lM2IqUKNdSP2dFQffGK7xXsbwmsZVquXPNacaZ8QwaPIRh90R/hZPBQOP9tq2bQU6lUrTPxIiBQfBjJYj6eGIOHuMtm8rVV9ELReWm6FQCB3dypYSYHlh7xP2cQf8As+bpVPCqpQj1XUCfQYA472Oz7inFFG91SWlNOsh16SxDBWKsPiiIm2HcfBDhNcpn0Xw3Nl6YKna1h/bFL7d0QM9kmY3c1aZ2uNOrpyIHzwd7Pc1UNFBXDJUNNNRYGdQADSOpIn1wn9r5ZRlqoa1PMUqhnkJKGPVhbBehOPIVXyKRDOwXpqt+GF+b4Kourso8YIGIHqsTEnfn6f3xrmp0xBI85+yMSjIFrcKUz3xyuAJwI3CaUnUxYdB/a+NXYrYFhPMmem3S/wBgwHWrNPesPE3m0coxomM24jRQgItYC4Glio225D5YjPBkCyal/AiPvxDX0sNIF/2jPygR5YEemZEGPX+2GAQcqF+DMJblIGPfdVI/5ifP+2F1GCyqZAvtvYTGGlXh6kAglfO+GAbk+JpDS4EWIJ9fKbbYB/4qgz1S6maVMISRBKmSvSTqMDqoG5GGtLLJqK6WMAau8Lb+s4q/tGyqBqLUu6SrKwa5sZBjpc/TGb3oqEu2SZe8l2uVRAViRuoG34YeV+KVP0f3lEr3ioW+0mJIAvvj5/XO5gaf11Q6CCoLEgEXEAmBjp2Q4x+qqItlYa6fKA41qP6ZA9MZyuJ6OFQzvSpoGzntEvJr12/kogAeWp1P0wn4h27LSQjVDHx12Iv/ACIdv6vlzrnaOhpzVaDCs2tekVAHHp3o9MScI4BVzHeDaad/1jAxb9396/p44vtjVnM8uW+1a/ZJG+c7UZt5/WlB0pwn+4d4jzJxnC+ymczSmolIld9dRlXV4gsZYeNxi78C4Jl8sATSp13EEvUabjoumE+p8cH5ztaxDe6pUlVbGs5Apr6kCTfa5PIHCc0uDSHSznuT+/8AZyPiGSqUnNOohDLykHxBBEgggzIOJ+z/AAOpmqvu0IS0lnkASQBtuSSLeZ2BxLx/iC1qsqSQqhA0Rrgk6o3Ek2B5Rttg3spXKVHSD30ZgSIINMF/HdVYR4+GKbfbZhGEXk7b1dWAcc4JUytQU3KuDdWSdJvB3AII5gjpyIJFTujYnFv7Ufr6TMAAaf6zu7le6rCIH8LeStgL/wCDWiVrU2GksJlVi99Q1dJwoStWPqMTxT7WVpvMA2gzcHB+X45mVA/7VWEbAVmj5THpiXNcPrKXU0FYUjTDkGb1PgG4JmeWB62TqpOvLOsC8ow+dtsXoxsYDtfmxf34bwanTI/9GC6XbvMAjXSokeAdD6EPE+hwn4dlqtckUaaqqxqc2RQebMdj0AkmLAnF54P+jZQB2IqVR+2Vj/Qv7I8dz4TGM5uC5Ovp8efI/wDzsuXYv9J0rXNFlkN3DUkiQNO6rBuZF4jrIG3tNrCrk2DUXEo8yDuqlxflDqD6YQv2xrhwJSkYZhSYn3jKo1EkBTp7oJAYiYtO+HPHOKrWoovd7zIL/wAXdPPoxxCmqN5dNNu20/H/AEVcLzoNGi7CozmnTJIQwxKiTNrTecE5nOFgRpqciJQ2wH2Rz/8A2KiWFJVRSjNUtBQldydI+HBea7bZNYVXWtUtCUkLsT0UgaSfXFnlAFWSO8jyNiA0bc45fgMJPelNQZXg+B+8Xw8zPGczWn3eWo5dTs+ZH6zz92kkH+axwp/4ZQkvmGfMObnUxRPSnTIAHhJwdyXJ0Y+myT4QnrcVQnSJLTslzO2w54mNWuRC0GXxqQn0N8NDn1QRTRKQ6U1Cz56Yn1wDXzZPXEPOkd2P4ZKXLAapek6M6qVUyzU3J8LgqCN8MDn7ABW+X2eGAa4lSDzBHzwb+kJbuKbRNxPyxWLI58mfW9HHBXa7LBl8sEW7AEibwCdvlabYT9reHe9pBwIdXRRO36xgseUkH0w1rU6qmXpNMmOZPoPswLxOo70RKVJ97Qidj+tQehmLYs84ouY4LmAxApO8MyzTUsCVJB2Ei/UDDThNZvdlWs+XbS076GYwD4pU1Dycfu4vuTyj05ik+os7EiB8bM0SOV49MVLjGQZM3mToK++pK4U/w1ELHxI0knzJxE9xZ1dHkcc0f3r7kbGixVnpK7oNILkkRqZhK7MQWO8iIEYLq8YO5Ph/YdB4csLkoFiFVSWJAFxc4X1eNJTkUQWqCwrG4BndE078gxPiADBHPGM56R7+XL03T3Jrb+m2MOK8SWnatqZiAfco2kgcjUaDpkfswW/lsTWeIcSauQWCgKNKooIRBvYEk3Jkkkknc4GaCSSxk7k7nqSTucb0V1EBZY8hGOqMFE8DP1M8unx68BWVpMwAAO5ixItytscN+FcMalmKDAyrsoOoRKsxR945Eg8/sxYOyvZmqgmrTYa7BbgGxInY/KDtgnt3lKi5bUp7oNN00x3RdWbWDqIOtT8zO2KbXBzJ09CTIr3kV9i3u3nkHGhvkGOHvZjMTlKYJKmnKNJAAK92D/DYeBj1CurTDEsGBDnWDeYbvA7eONBw9GLuJqqXeoRVJWhTLHVJAMEiY1MwB/d5Y5cbUbTPd+IYJZ3CcPW34S5NMznjVrZv3VM1WaplmlCPdBaQBYtUJAQEiJP3Ym4jnaldtNVzVmYy+X1Cnzszjv1vELA5hsDVMyp0oJzBkBadGKVEEkxFpJveFXf4sWniHs6z7ZVmGYpUjpk5egjKrfwtU1a3/q1Y1qcvocCj02Ll97+mo/fllWzdTQFFeotBROikFOoA7laSjuz1bTPU4TZvtFotlkKk/wDfVINT+kDu0vSW6NgBuHnYEGefe/8AbjxOGySJE7bn8MVHDFbe2GXr8s49i+WPpaNuDZwU8zSqu0jWDUJkkq1nmd5Vmxcv0pkmmxvTYrPip/EYrNPgwQ03qEGkXE73AMsNrW8sWjiFE+8eSJ1MTYxM3xn1C4Z1/CZL54vjX8giUcuGLe71XYgVW1quozCpAUCeobDEcYcDSpKrtpXur/pWBHphcMsInUoA62A9TAwNWrotteo/wg/b+E4yuUju/DwYtKNfaxi2dbEL1WPPCytxEL/f/OA63FCeo8sNY5MifVYo6HL1ANziNMwrGAcIEzTMwADMTsBcnyG5w8yHAMy8MafuxI/5kqfRYn7MV+CYv4inSrRLQOt06HVPmBOGj0ljcYjo8IenJkMSSbGI8t8a5jUI1Ifz5DG2OLicPVZ45HZb6GYqVdxcE/wyBPy9PxwJnUd1VFY6feUmgi4COrncX+HEvBuIgKyDccybxzt+AxOKkVDz8fHc3N4t5YbPNDaLO9jU6TYCOhtyt9Dik+0j3lNstWDMGUuob4SCQCNvCRBxfcu4O3Sbfn82xVPaNWy9WgaL1qSVVYOoJkzBsQolZB3OEuQXJSM9n3WnKsVLQDpsSGWSJGwP2WxXcwIw3zqsaShQT8MwJt7sYd9m+xzVAHzClVtpHOLXI3Avsb4IUkdnVyvJv0Vng3C6uYcJSSSd4FvXHUezvYoZchmbXU6LyvEjrHPFl4Jw2nQQCmgHWAB1/wARgs55C0lfhBGtlgCdxJuJjyt5YHJnG2eU8k0SWqcrayOZ87Yr3bfJquTqFi7HSQCzaiNREja428wMWWln0IOg69IBOkjY87nkL/3thd2J7K0c/TXOZ/VXqVRrWmSfc01JMKoEDVpAJB6jffBEEjkGTzTpl+7UYaWhSP2QZNv6pPzjAuYepVtUr1Kkba3LR5asdE9rHZ2jlKiDLoEWoASu6yJAgHbfyxU8t2erGC1GmFt3mZUIn1DescueKjWzpyybUV9P7EfCc37jNUXYnTTqozR0VgTyvj6xykPRtBtj5d43wllUmNSqbtAFoHzuY36Y7F7G+03vcoEqHv0YptvJH7Btc923iVOGzJHJeKdmajZ/NUUNkqtbaAx1LbpBwzyHYt3rjLUB72qulqpYxTp8xqIvcchf7n3tioHL52nmaJP61CjgjpdTe4kSP6cNfY5xumtbNUqh01KjCopP7Q0gW6lSLjx8DgF5NuJezfNFFTVlzcEaAwgwYHemRfFW4rwXMUGZKiyyaUN5uy6kE7fCPpjuXEOJ0CjBqihuU9RygXP98U7iOapNmQ4Ig5vJEiDaKbgz5E4jIrR2dFkeOba1r+UcV4hWqEgEGQNjtPOBhRVrv09L4+oOP9i8hmO86KjXhkIBv4bHFEf2V0qL64GZTkocoR5iYfy1emKUUjKeecttnG+H5KrXfTSRnY8hy8zsB5xi6cI7A93VmX0yJ0UyNQ/ma4+Xzxc8k+VX9UEGXYb0mGg+YEwee04yvRoRZkBvsxP4YTZg5MBo8IoUaTLSUJHemTqtBknci3W2NMznZURMfP7d8FitSCxr8LE7fXFWz2ZQEhdR8bwfLDiKzXiDS3M2uDe/KPTfAfuybdOQwRlnTSWbVrJFirT8wMQ1LE8vpiwstuW4YoZW1Kw6GR9gOGCUwthUCkXNz9/KTiDhvvlIBAMtfULQRsDP5PXDevpQDSATvAub87z+RjNkiri9JqeXrVqdZyyU3cEwZIWeY8MPuwHY+guXpVhUb3lZUd3AGti6hm7x715PO3nhdnB72jVpg3dXW8kQRBsYvh37Kc6tbIUBbu0lU/0Sn/Th1RUSj8R7PjL5miRrFHM18xSZCTI0u4pGZv3UG/j1xZstwKio/bPK7N9mCPbABTy9CtBihXo1YHRX0wPMPtgg5kBVYEQ0FfGYiPmPpiWqHll3SsTVeCZebFgd+VvWRETjalwfLuDGpwLHvDn08+oOG1dZIItFyfDb1/MYBr5c6mYG7c/Qf2wrMyGrwvLkH9WVMG/5OGPsvytGrwyg7U9RCkGN5DMD9RgE2uTAElibCLycGexppyFNQSQpqAQeXvXjFRLiBe0ThqU62XqimRSBQE92CWZrb7wB/qwHUo0StqZEn9rTHrB2v/jBvtcrFUo0yd6ljvyA/wCrA3ZfhbZ+rVQ1mpUqFRqZ93Z3ZQCe9+yBI2w2hydibtHwVKlF1SmCVjYKJi9rRHKcV32c8YGVzirBVKxFNg3Jp7pPSGMeROO50exOVXdq7TbvVWO1/LlhVxP2aZCopbS4gy0ESRN913gHDrVCWhJ7YqFJuHM+kK1NqbAgQdWoLA6kqzY4RWqnWbmxsBy9cfRnGvZZQrhB+kZjSgsruagFuQOxxX+L+x6mCzCvLAAiVieXLywIbKV2E7WVxm6FOpUqGm7aCGYsoLAhd9u9px2vjtFG/RjoEtmqGo6d9xc7HkL3xxftB7P8xlqTZhXpkUu/NMnUsGQwBHLf0OOu9kc2M/l8rV1AaWWsygTJCOpUGbaahn+mMKRpidO2E9rONUckqtVCBGOlZS0wTuoMWU434VxmnXUMtOjo5MjhgfVVwm9tfDPeZAsN6RFT0WdX+wsfTHz/AJHMvTfXSd6biO8jFT5SOXhh7IPqninA8rmaeirRRwRYixG2zC4xRuL9ic7lg1TKOuYpiT7ivOuByWopF4sNVvvqfYb2l5pczRo1mSpTqNo1MAridiSO6b2iJM7475QqB0BizDA/QjkPC8/RzNMOlIgAlWBYhkYbqy8iPvGIzwmgwMyFmYJII+Z6TgWuRleKZuiZisqVlHjdXPhLCI8MTHOCYLiTO/5+mIJao0rcNyoHwkxz3PqThDxCrRVoCGNxcwPCFsMEcT4kGstgCRN7+nWcVutmNvvOLjYF9pZkQfeVlC8hPett5jpjUZpCRDHTA5G9hsD44UDIUpBAkEc3I+gv4cxgzL1gsKlK8Q3fMjwK6bTfC4EMMpnwGBLKEPpHpa2N/ZlxdaNSrRZhpWvXVSskFSQ6xE7ljgLMKou6oFA3U6RGw8yOuEfCs7T/AE2qaZVlLUXgNqAgNTa46llPywvqM6B7Vc7Sr5F0R5OlzH8qlwLi/eUWHOMIOAceRsll1F3WmimQSAVtt+0ZXlscT9os2WQJpQDULGdvwicVTsvmc1QorS/RC8TdqiU9yT+019z05YGHJdBxqB/y6gkXkffIxo/GhJlHBA7og3/PrhWeJ51wQtDL0RsDXqGofPTSBHzOIXfNGJzlOkelDLqf91RpHLliaEWD34Eka7mfgc8v5bYi9j/FQmUVdLsSrElF1XNWp6QcJBwag16+YzNY9Ktc6J6gIFI+eLPwHPUcrS93QUKoHUkczuSTuSbncnDQJpFM9p3HfeZmihOkLULd6xjUom+w7rfXpjzsp2uXK5rMgMsPXetTcHUh1m6llkC2mDtIaYxaM12vyLkh6K1CTcaNU3nnym8dcVjtfm8vWouRlFoKiuwqNTVDqvoCmO8WaxHna0h2hqSL2PaQSAf+zkf+ao+04nyvbs1j7lVpMWsdFZGIkhZgEndgJjnj5w/S28AB0H5/IxcPZpX05gkm8Kf/AN1Ifft54bVeRs772n7VfoiqfdreSS1RUUAQLloAkkDFUr+0lGlT+j8h/wDM07RPMkzv9MLvaznVegyk292f/wCtIdOpxxZGQRKAn+Y/Z+GHz5Dk632l7doKLK3uSArD3aVFd3LCADpmFvcnl4wCo9kHac0B7u7hGkLIB0vY+gcfN/HHL6pjy/PXDrsnmGpZsI3dLzSM8mJBSekVVSfCcJrQz6F7S5ytmKDJ7jTTAl9TbqNx8MCRbHzynB62p1UajTLq8RbQYJvjvuQ7SitlhqJlkKsD1iMc9pdlPeZiq9arpoVShamhYGoQokObQuqTAN/C2DuJsr3YPs/UrVqeYZSaVNtQIAuV2jURIDDfqpHWO08R7b+5pKFoVFbuqgJpkNEW+KYIsT48jGK3xHtJSohaOXUMQIWmirAjqY7oAHLYdAMc37Q9oGdmAqB3YFWZY0KDYokbmDBYehM6sF3wF3wGcV46c1nPeRIRCkruxZ5JkcpMCOk88S8QckAibbggzPyv/fCbs3RYBnBgyAI8PMG8n6YsWXpVAAWbu7xI2joN9uWHSGLcwuqDcHeNJP5+WAWpHmrH0xazTvpe5H7w8OWPcwaaQCLHy39BhiBeGN3gWVbA35m1pHPn1w+piSZAFpnbp8XhhLw1Xuvuh0mbH1j6+Pjg2otUramoMEahMeoIwmBX8uyV299WioSW92p+BVVioOnYsxBJJkRFujihURBCU0Xb4VVec/sgcwDil0OJihNGrrGhiVZRqKzusFhINjva9jNtq/aClHdas3gVVPrrf7MQ07E1IuNTMsTJPj/bAtTi4tB62wHUp6GddRbSzKCeYmxtyIg4S8f4lVpVFVKhVTTpsBTOgiVAMlYJJIJubziVvRK2WarmqxGrQVX96oQinyLEAjC3M8WVfjzCD+GlNQ/Ne5/u9MUuvUDnU7OSebGT95x4XWOZ8cWoeyuxFkzPH6UdxKlU9ap0L/pQlm6/EseOHWRzv6tGUaVqUw2mTAMsjASSY1oxFzYjFCoNJAAknaL/AGD7MWukx9xQJ3NI28PeVAPoAfXEzSStCmkkBdoOK11qmmtWoqBKPdViovRQnbqSTHicIMyxY6mJY9WMn5m+LOOBVM5nsxSplZp2ZnJAhIp2AU9MWDLey0z+szCx0Wnf5lrfLFppIu6K4/ZRTkRXQt7zSjQSNJDECBbq288sNeF8FOTrhWn3hytN6gYiFY5imIBHTSeZ2xceOcNp0so6K6wAiqOg1qP3vDCLtJUJzVcki1CiLCLmqzDryn6YlvRLemQ9r84alGp/5arb+KtSv9I9cHVvZllwL1628CWQA9P2OnLFdzTlqVUT+xTFv/Po46Q+V1FveOfibTIB2uGvIBieXUXwovQovRWuDdiKFF1q1NTFCWAeNI2IJGkbfd4YqHaPh/6Xm6lbL2ouRNVxpTUBDFTu9xNgTJPhi7du2WnlGJclGq01dVtK6paIO5AjlisZrMISWavRFMfCUdD3R8IWkp1i1gsCOcb4dvkdscLxEKWhj3jJ5STuYkxJkxNpjAfEeLELqqVTTpSV7qszsQASBA0gkG2plm/Q4U5XOU6q1DTVlKMvxMCzK2oFiAIEMFECY1bnfGmfXVl6wudISoB4hwn/AKaj4it0yK+amKs5xp6ilFHuqR/ZU3b+drF/Ky9AMQZajrIAnENHLuaioVgmDz2635QCfTF74PwekIjXz3gdT+fHynG3BrwK8rlSokKQALleh2+3ExzTyCGJjnsfWMPOJcNo6dU73u19vzv/AIWUKFAmBPPeflf54a2I3yudZoU9PM9euCqtQExa3X+9sLMxRpRA39Y+mIaYQbkDyBP2nDGOMvqpsoJYqRJAi245QMM8m9QKQCX71vD18PLrhZk6kxq2jeLb/wB9+WGtNYEg3jqCG8+vniGIpPa7hjF/fBSAQdUbSCb/AI+WK4yrH98daSqGEHefP5bY8emqOIRVkbmAPluPswKQWVI1tS03mdVKmfVV0N/vRsL+L5Rq1XLqCJemUk9VdzBi/wALL8xg3MEIWoNAekz6ejoza1IItI1GfSJgwNS4hT/ScrBkJUl3G3eKiBzIAG/8R6SZSakSl8zGOS9n7RqasDP7KC8SAbnz6Yc5PsPlEJ94WaDuzR84sfli4Zdwe7IJ0kxadx+OBFYMZHImx+XPbB3MdgOWyeXog+7posTfSAdt9umKRwsHRlAf3Bv0NaoR/tI9MXXj8CjVuB+reLifhOKDSztJkTVUKFURCuhie6oWVgQZibkQT6lNNoTVo24RTdKmYre9qoDVenFJgruQdTSxDaVWV5GSw6Ya0uL1B/8AU5wf/lRv9ppges4SUuJipUqCCuurUqKD/HBMxzsPD5YJVkO9RFnbUYnyMQB4mBtiZOV0KUn3Uhpm+LV6lM0zmlbb/m5cLMEESabNe0bYGrVXJqvUakWdaaj3ZYjuszEwwBG4Hr54HCpyr0J6e8A/3NCf7sSU8sT8LUz5VqR/68Futhcq4InYrRqMATekBANu+Kk7WtSN8WLJdqstUEtX0mLhu6D0sY+lvuTUUqLOl1GxOmsg8jZ7jxxHmMy/7VRT/NURvqWM+WHHiqCPFUTdtOLJVoooqIw1yYaTYGPS/wBmKhUy5WAVKyJhhEjrfcYsqZxVv7ylTP7yKA3zpIWOJMtXStVpAn3io7sz1NrqAFGq5uASSBsLddEy0xFwGqFrpNlbUh6Q4Kj0DFW9MPOHiaqof2m0EHaG7rA+hOAO1VFRW1Ls4v5ix+kYJesrhXU3KqWjcPEPPSWBbyIwpexS9kvZqirDU4VitBB3gLHXUWD0jSN+nTFgpZUm2keBA8OvXr5gYUdlM4grV3IJRiNgTzc8rxJOLM/GKYuqMZiLERbcyQCeU/3wMbFHHKhWAQI3IjeJ+4/LCPhlQaukzEfnfDDjmbLnuoV53I5jwnCykhUjuW8/LacWgJ6tQzBF5iZt/nG+YHljVa+0rIHVhOPM4QzGZN+cR9DgGPKHDKEAjUDvIc/O18F0cpSBgTz2drj/AD4YX5Hi1oZZjYjcb49XOnUY26sL/MDCYhwmTy4Mw58feEj6HEnGauWo0mqVAxiAE1MzMTsAJudr/hhStS3KSOv5+/EfFsyobKM06EzNJ3PlzPhMYmgFfHeA5tSMzUyvuKWiCDVV2vMEjcTIEcsVHIpUeoiKsszAKBuT8/rjtHbFC9CXBhnpqATb/mLfpMCPInFS7FClRRnYJrV2QubsIO0RztbDsb0XXLJTSQqsOsk/eYOBq75ctzkxsD/jBNGsSfh+vOPHbyxE5cbUxeeYtfnP2YgkU9okSs2VyyAqK1Q+8KgSyIuorI62wd2g7J5L9FqinTK1EUlG92FMgSJIMkEjY4BzAZc9kWIAAqutv4qZ8fDHQuL5csjaWWdMkbG4jrikXHg+auFg+9QzvP2Hn54ziEgUrx+rAxceD5APwxKtu4SBa4OvTv5H6nHtbsb70VNDgGmzIFO0LBH2xgtdxH6iiU9XJhj2vPNgMNs1wWpSbTBZiUCqFOpiy6oCgTOOj9h/ZYZXMcQWADK5cwQbb1DMRz0j1m4xdlo48T/HjdFP730x9S5/gWXzFJ6FWijJtECVnaDA0sBe2KDU9j+VS36TXNv4B/0HCsDkvDsk9SotMPdiBttjrHB+xmVdShymtovUOZfUI5nTpVfkBtigcf4NUyFdYYxqmm1plSDBi0iVPiCPLFq7LdtqS1Q1X9XaCCSV2idVyAd7/wB8MCftP2EzPulp0qgrKp1IKkCqtoK6x8a+fQY55mOHVqHvVqI1NoUEEEc/wOPonK54VED0mIDgFWXoRIMjlhPxejTqVaIqKKhJqyGg6gEI5+MYXgTRSOxlOnTyaDRJYFmPXvGPkMHNnCDZUBnoAfnAAB8sNc/2eYQcs+n/AMJxKejDvA23mPDCDMirTf3dVDTaO6ZBB8iOfgRhNCoWcSruzmWjmQsDkOe+BmzjDbboQPzGPK1QyZ6n/OIXvvbFoAlc0zQJ8CIF+Qviaq4k6Y9fz5YGp0Igg3HX874gasZufG/98AwalmiLxM/TE9PPGACvO+JnyzruymOgX/24jMHoPAAfbFsAEp4ixjSp3B5ficA5/Mu1NhbrblBnr4fbhhTrQIBUk8yFn7BPzxhpsfiIuNlVb9dx+OEBd+DUq2dpoSupBpccrxIg8/lio8Nilnc3SNIk6g2mxK3mdr/GPpiz+y7ixFBaRY9wuvxbANIHXYgCemFHHVNPi2tWH66kRM7snK/gq4VDY2pcYVQP1dRSNxpt852x4ePrMBXPiFH2TiZVcgTU0xuRudvH8xiYp7sa9epb8hPzxBAh47mqnvcm+lxGYpwCAPisIvvfHSqNWq9I6UZbC7BfrBxz7tfn1ZKDc1zFFo52ccvI4vy8bmgY5L9/zxSVopPRyPs6zjIVaaqCi1WUk7yChj6j54etnHy9OrXfuLrqEgg8zECYmSLeeK3wriNKmM1SqOyRmnayMywGXcqIHw88OcpU/Ts5lkVveU6Y983NdU6UE7SDJjoD44VbFWy1dheydV6v/Ec0FSs8FEK/AsQBEjvEbne5HWbX2kz7Ux7w1aQFO5Zl06fUtadvXA3EeI+5UTYxC96PNvIDnjhPbDtQ+cqQCfcKe4v738bTck8gdvOSaplaOy8V7bmjR11HpIsWYSzN4IARJPh9mKCvtZqk3oLE76zMeXM+vrjm8DkI9Bif9CqhdRUhSJDW2Ox+uDt9js6r2jyFbP5XUKaMVGumygi1jAJMd5bfLHJGqDfwx1L2c8SZ8uabX06kBuDACsBI6aoHgMc+45ltGYrILAO0D+EmV/2kYaEdp4HQzFCitJUU0wLXM/MD7fHFa7S9oDk8wnvaQYlWIIeSLibRHTfDrsnxRXoU3Px6E7wC7xB3t8UjFF9o9c1cwpFPSQGkLfmLzz225euFQFq4B25yztpeqKBPN1j5MWKg+ZGLk3CMrmUIfMB18NInxkzfxGPmqq5DGeXLFg7J8SziOKeU1PJBNMjUl+Z/c/mBHrgAuvbPsiMrNTLVTVpftU5DVE/iW/eEctx9ldyi0yAVqhgb9D8pkY6ylArT1VdAsCQTJG0gMBfpsMch42ETNVPdDShAbT0kX5mJF/XDEF1qaDZh6k/n7MRORN2UeMffhZqnfHqicMCZapbqfDYYnpsCf5byIv8AdOB1y9Q7aZ+WNqeWq89PqR92ACWkQDNicZ+lDUAVLMTZUFz6eU4k/wCGOAC7qJ5Wn5RbArVBTrEFwpNNdLmSJDbGASJ8osMADzsdkq1N2ZlVQWVgGIJBEg2FoKnryGHHHOBe/K1kqmm9MuymJ+IXHeNtrb7m2Ke/GT8P6QI56Fb7Sg+0YKrZysFKGo40a9UGT3ASYk/w40UVRDbDhTeAHzOZvtBpqD5Sttsa0OGUjOupmDN5NQwfMKBfbFcPE05tWI6QD9r49biVLrXPhoQfX3h+zE1Eey45HheRTSfdAsDJaoCzMeZk238PIDFh/wCJJESIA+WOXPxdIscwfCVX6hj9mGVWrpUgO8QCLnmAfvxcYp8Cba5OjV+PoiFQVYkWuLfhikcGrCnmHdFC6yjWtcB5iNtw39WK5ns8qVHQUy2lmUFqhIMEiYCqRMdcHcAzRZXdwJ96tgLAFDAHQDSBiUk2khu0rY37acYqPScFrwqnwUkyPWI8pHPCPsvwAVpq1PgXZf3iOZ/hH1PlBl7QQyLFga6KxHIFTH/XizV8pQpd0d20BRJNukb8vniMmnQJ2iocc4bTEGiIltOmTzmCJ5W+oxIxVaPu5tEcvGfqSfDDXi9FYp6QfjWxB8evlhPxbLqLKDMAkkeG/lbElDP2fZsUy4Y/trHqrg7eQwp7TAe+JHNFj0JX1+HBHBmFOkCyyWLt/T3VX6q59RiPM16atFQLIi3uwzCRqAuINjsTjXt+VMm9lg7F8SC0kDHYMvyOofRx8sC8eo1WqiogUg+8EuwgTBk3k+gOBMnnkiULEKQCDTVB3gxtpc/u3xFxLiQQL+rV2cMTrZoEMQLKRaB164biu27FbsMpcPoMVOczCOq393TXT83HfI8LYsuW7UZeghXK0AqdQIWeZOOctxR+QRf5Vn6uWIwLVqsxlmLHqxJP1xNpeCqZdOL9s9W7e8bcKARTB8TILR4TP73PFZyhdy9RtTMTv1Pj0GwjAVOgzbbYc5OuaaQun5GZ+eE3Y6oiIjdfs/HGUix/Z/PywRWzzxePl/fEYzr9foMIDXL1XsAbDlz8hguGXcd4n/T/AH2xvl8wEHdUhupG3ljydR3/ADfCA8ehu7Ek+O5wLxrJEgMoNh5nDaxME2B2v+GN1qKTzibyL+nywrApTJ1xZstVFR0kWqgA/wBa6H/3FsEcZyKNSlIled569PHCXIVCaRvemwjyeSPkyk/1Y0xPdeyZ8WKUBi++N1pnocWPKUlNXMArqOsuLfsuCwPyjBaUjMlYHUcsQUVP3DfunDmo5KoetOn9FCn6qcMM7TJpny8vvvhXQJakhsdKlWjcaWMSOXdK32PnMa4fzEZOAfOZIvWqxFnMz4k9PXE/DV0e9pzNlqDzWQR/pcn+nEvBz716xmbqfPfbrMYhzUUa9N2+EtD/AMps3+0t8sQnTsp7VBLVB7ssf2KlGp/pfT9lQ4f56p77RpswmDzv+N7Yr5QoWRxIIKtB3B5qdujA7G3LBdHMVAAFehUgCNRNJ4HI6xo+THbGmWDbtGcJKqDaNJyFUyYqkkndQFbf1K/MYD40FqP7tTEf8112pr+7Oxc3gdTywPVqu0mowQHdKTBmbzdZVV8QSeUcxqsaLxSopvAOkE9BMu5858QBImOJvb0inNeCRqwJaoVApoLKdrCKdPxnSF8gTyJxXajs5LMSWYkk9Sbk/PE+dzrVWCopCA9xJvJsWMbuYueWwsMOf+GqFA1RAH5nBOXc9cDiqQt4ZOip50/+sffjbiFMsaYFzo+2o+PcuCprKI/Z+jD8cG0LVFkqP1SwWPV3P4+kYP0f5D9QsXhr/tAgc8FU8otio+d8MqjSP+ag8v8AMnniJUAMmopB8DviCgc0jGPFQ3GCXFM/94flgcLS/feR4X9cAGjpY4kg3Gwn88sbL7odT6Y2GYTkh9QMAEv6R4R+fLEtDOgG0fn5YWAzvvgmiQOWABzXzg0wsAA7kCT+TgZOIlQL852HPxAHI4AzFfw+/wCX0xolZrmdvz88KgGDZ2aZBbfwF5F+V74ScNEe9WblQY6wwPzAJPlODkAedQ+Ec9vC/UmPrhXm6J1g+Iw46YnwM8vmIrJDQzUtJ2/ZJKA+OgfLTg6tm2CjvEyY5dPDlb88qvlmIqKRyYH64Z1KpRhqkgGfSD188DdsEh6XlIPMeuKkKWh3BEffvh5T4hS3mPM3xFnKlJ4hhz3N/txcH8wpLQJ2Ty5b3kGPhHO8Ta3niXjWVI1KdRK3v68uVsS5MrTQrTm5mdLfbiSSZJkkjoZ+eIKE+S4mVUI494g+ETDL/K0GB/CQR0g3wSc5S/8AEH9Kn66xPyGPMxw4sSQI8IwHVyjrMiIxSnJcMTimFPmVF7kbgWE+e8DynAdfMNUInl8KjYeQ/JPOcbtQJC+A+84n4dREtO48ME5NiikiXJZWLnfEx8T5TfG1Zo5H1GIDmegnElGUVgVSebIBHUBifoR9MbNUBqHpppAeQQT82k4Cp5ptTAbMZjy2PgcFcLozqc7C3yH4Yp/lF5DtMHYcxyvviQpa4F+f4fTEJqEzpViPEDEqI7L8Jt1xAzx4nwFhgLNRq8NMn8/nfBv6K5/dX64yrw4hfiubXHLw6b4YA7pLHwONtHht6YjpZdgIjzMnHjox3IHqB9+ADeplgLgnAzV267/djMZgYG1OoSbnp9hxMMuCYv15fhjMZgQGzUoMhmnffGpXVMk7T9JxmMwLkT4JqXDkEGOf3TiatQXTsBvtjMZhgKCuPaCScZjMIY0o0QMFs8AWG8beOMxmKETioQJFjhXxo/q2+WMxmEAJrsLC8X9AcQZWpBcwPiGMxmB8guCStmj0H1/HET1TFgB6YzGYQyCmssT9njhnkmIWASB4R44zGYfgCQMbjU1p5+eBvet+83+o48xmEAXlKhMyZ88FUTqaDeSPyMZjMAGpaSD/AG+zGtFQZJA5ff8AhjMZg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5546" y="2245514"/>
            <a:ext cx="8486894" cy="369332"/>
          </a:xfrm>
          <a:prstGeom prst="rect">
            <a:avLst/>
          </a:prstGeom>
        </p:spPr>
        <p:txBody>
          <a:bodyPr wrap="square">
            <a:spAutoFit/>
          </a:bodyPr>
          <a:lstStyle/>
          <a:p>
            <a:pPr algn="r"/>
            <a:r>
              <a:rPr lang="en-US" u="sng" dirty="0">
                <a:hlinkClick r:id="rId5"/>
              </a:rPr>
              <a:t>https://sites.google.com/site/schoolsnotfactories/classroom-ideas/group-4</a:t>
            </a:r>
            <a:endParaRPr lang="en-US" dirty="0"/>
          </a:p>
        </p:txBody>
      </p:sp>
      <p:sp>
        <p:nvSpPr>
          <p:cNvPr id="7" name="Rectangle 6"/>
          <p:cNvSpPr/>
          <p:nvPr/>
        </p:nvSpPr>
        <p:spPr>
          <a:xfrm>
            <a:off x="155575" y="6021288"/>
            <a:ext cx="2967881" cy="369332"/>
          </a:xfrm>
          <a:prstGeom prst="rect">
            <a:avLst/>
          </a:prstGeom>
        </p:spPr>
        <p:txBody>
          <a:bodyPr wrap="square">
            <a:spAutoFit/>
          </a:bodyPr>
          <a:lstStyle/>
          <a:p>
            <a:r>
              <a:rPr lang="en-US" dirty="0">
                <a:hlinkClick r:id="rId6"/>
              </a:rPr>
              <a:t>http://rap.genius.com</a:t>
            </a:r>
            <a:r>
              <a:rPr lang="en-US" dirty="0" smtClean="0">
                <a:hlinkClick r:id="rId6"/>
              </a:rPr>
              <a:t>/</a:t>
            </a:r>
            <a:endParaRPr lang="en-US" dirty="0" smtClean="0"/>
          </a:p>
        </p:txBody>
      </p:sp>
      <p:sp>
        <p:nvSpPr>
          <p:cNvPr id="8" name="AutoShape 6" descr="Image result for rap geni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3.bp.blogspot.com/-y3a4C-d-CCY/UVpdP6y38yI/AAAAAAAABw8/qS--RO_eyEM/s320/r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4" y="3942235"/>
            <a:ext cx="1990973" cy="1606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s://encrypted-tbn2.gstatic.com/images?q=tbn:ANd9GcRzXlCnioR3c-VD6vL6jOcAcfGBoZUlxALVq-i0RHL1F1nIh4_amg"/>
          <p:cNvPicPr>
            <a:picLocks noChangeAspect="1" noChangeArrowheads="1"/>
          </p:cNvPicPr>
          <p:nvPr/>
        </p:nvPicPr>
        <p:blipFill rotWithShape="1">
          <a:blip r:embed="rId8">
            <a:extLst>
              <a:ext uri="{28A0092B-C50C-407E-A947-70E740481C1C}">
                <a14:useLocalDpi xmlns:a14="http://schemas.microsoft.com/office/drawing/2010/main" val="0"/>
              </a:ext>
            </a:extLst>
          </a:blip>
          <a:srcRect b="35486"/>
          <a:stretch/>
        </p:blipFill>
        <p:spPr bwMode="auto">
          <a:xfrm>
            <a:off x="2915816" y="3942235"/>
            <a:ext cx="4708395" cy="221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4" descr="https://9b9e1e39-a-62cb3a1a-s-sites.googlegroups.com/site/schoolsnotfactories/classroom-ideas/group-4/Hip-hop%20Literacy.jpg?attachauth=ANoY7cqLVECEZq68eCKB8c-ZPz_IozjXNB_HoLT4WwdjKqkS4mry6c2aWjZLwygcdQogXpj8tz7Ad2Q6FS8s4ZQ0PYEKGgh3Hv_ZowLRKay6skbVx2U9CBI2n78NpoEGY0717gqaV4cJDKdiK4Hxdp7qGocE4DqTxHHkpr6eTk_b8H_dFafnsFcByZ53CUt9_vxb3QXOTpRYZeo2sppRkIvRRvzAUF39ZSo5LvvO5GXLSOmTBXdk4YMz9sl-MuGKAMkTgy3NZ9suuvQ6KC4Gg7OpOelFRjkGLw%3D%3D&amp;attredirects=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8538" y="2924944"/>
            <a:ext cx="2263902" cy="1325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26662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TEhUUEhMWFhUVGBUYFRgXFxwaFxkZGR0YGx4YGR8cHSggIBolHBsfITEhJSkrLi4uGR8zODMsNygtLisBCgoKDg0OGxAQGywmICYsLDQ3Ky4sLCw0LCwuNC4tLCwsLCw0LCw0MCwwMiwsMCwsLCwuLCwsLCwvLCwsLCwsLP/AABEIAIcBdwMBEQACEQEDEQH/xAAcAAEAAgIDAQAAAAAAAAAAAAAABgcEBQIDCAH/xABMEAACAQMCAgYGBAkJBgcAAAABAgMABBESIQUxBgcTQVFhIlRxgZGhFBcysTRCUmJyc7KzwQgVIzM1dIKi0RaSo8LS4SRDRGOTlPD/xAAaAQEAAwEBAQAAAAAAAAAAAAAAAQMEBQIG/8QAMxEAAgICAAMFBgYDAQEBAAAAAAECAwQREiExBRNBUaFhcZHB0fAUIjKBseEVUvFCciP/2gAMAwEAAhEDEQA/ALxoBQCgFAKAUAoBQCgFAKAUAoBQCgFAKAUAoBQCgFAKAUAoBQCgFAKAUAoBQCgFAKAUAoBQCgFAKAUAoBQCgFAKAUAoBQHGSQKMsQAOZJwKiUlFbb0iYxcnpI1snSG3Bx2gPsBI+IFZHn46/wDX8mpYN7/8/wAGTacTik2SRSfDOD8DvVteTVZyhJMqsx7K/wBUWZdXlIoBQHFnA5kD21DaXUlJvofQakg+0AoBQCgFAKAUAoBQCgFAKAUAoBQCgFAKAUAoBQCgFAKAUAoBQCgFAKAUAoBQCgFAKAUAoDA4xxRYE1Hdj9lfE/6edZsrJjRDb6+C8zRj48rpaXTxZB555rqTvdu5RyHs7gPM189Od2TPzfl5HdjCrHh5LzNlD0SmIyzIvlkk/IYrXDsq1rm0jNLtKpPkmzpu+jE6DK6Xx+Sd/gcfKq7Ozboc1p+4919oUyeny9538F6RPGdE2SucZP2k9veR8/uqzF7QlW+C3mvVffxK8nBjYuOvk/RkxilDAMpBB5EHIruxkpLcXtHFlFxemjU9IuNCBdKYMjch+SPyj/AVizcxUx4Y/qfp7TZh4nfPcv0r1INPMzks5LE95Oa+dnJze5PZ3oxUVqK0Sjo/wOVQJO1MecHQBnI/Ozt7sfCuxhYVsUp8XD7Pr4HKy8uqTcOHft+hKq7JyTQcW6TJESkY1sOZzhR7+81zcntKFb4YLb9DoY/Z8rFxSekaZulc+eSDy0n/AFrnvtS/fh8P7Ny7Np9vxMu06Xn/AMyMY7yh/gf9avr7Wf8A7j8Pp/ZRZ2Wv/Evj9/IktjfJKuqNgR3+I8iO6utVdC2PFB7OZbTOp6mjIq0rFAKA+K2eXmPhtUJ7Ja0fakgUAoBQCgFAKAUAoBQCgFAKAUAoBQCgFAKAUAoBQCgFAKAUAoBQHCaUKpZjgKCSfIV5lJRi5PoiYxcmkvEr2eZ7qceLkBR3Kv8A2G599fMTnPKu9r6exffNn0kIwxqvd6s59MelacLRLa0jE15INQUgnAGcySBdzsDhR4HkBX0WPRCmHDH/AKcC66V0uKX/AArq34hf35DS3s0cchYW8q64kmuSI9NmFSRVA1agHxnZtzyF5USqzvOJWWJWn1oGD8Rhk1SrYI5Djs/6XtGAjJ2UtjTyoCYzCPiFqt1ArKxXUoZSrOu+NiMkEDKnvyK52fiK2LnH9S9fZ9DdhZTrlwP9L9CNQ3Dr9h2XP5LEfdXAjOUf0tr3PR3JQjL9ST96ODMSck5J5k868t75slLXJHE1D6ElnWN4kqBkIIPxB8D4GvrqrYWx4os+WtqlXLhkjT9KuLdmnZofTbnjmq/wJrD2jld3Hu4vm/RG3AxuOXHJcl6shNfPncPtSBQHba3LRsGRirDvH3HxHlXquyVcuKL0zxOEZx4ZLaJdwnpQj4WbCN+V+If9PftXcxu0oz/LZyfn4f0cfI7PlHnXzXl4khVgRkHIPIiummnzRzmtcmcZpQilmIAAySaiUlFOUuhMYuT0upgdH5zJEXIxreRgPIscVmwrHZXxvxb+GzRlwULOFeCX8GyrWZRQCgFAKAUAoBQCgFAKAUAoBQCgFAKAUAoBQCgFAKAUAoBQCgFAafpZKRbNj8YqPdn/ALVh7Rk1jvXjo29nxTvX7mj6FQgyu35K7f4j/oPnXO7KgnZKXkv5N3actVqPm/4KI6W3/wBJ4hcyTSaAZZVDYLaUjLKgwN+Sge0k13zilvdWCqCQy6J8RmWzGUitlCtpuUVs5eQaSWU59PfcGhBNeJTx9lHh1lLq3YxmRQt0eyYhCcaWDLvyx391AQXq6mEfEriKF2eJ4g00ZzptLgO5FrGdl0AGQeiMehQGRxaEJNIo5B2x7Dv/ABr5PJgoXSivM+nx5cVUW/IxKpLhQHKKVl3Vip8iR91TGUo/pevceZRUuq2cSag9CgPqKScAEk8gNyaJNvSIbSW2dk9q6fbRl/SUj769zrnD9Sa96PMbIS/S0/3OqvB7FAZNnxGWL+rdlHhzHwO1W1X2Vfok19+RVZRXZ+tbM2A3F4wQuSoxqOwVfMgbZ8K0Q7/Llwt7XoiiXcYseJLn6sndtAEVUXkoAHur6KEFCKjHojgTm5ycn1Z2V7PIoBQCgFAKAUAoBQCgFAKAUAoBQCgFAKAUAoBQCgFAKAUAoBQCgNb0itjJbuBzA1D/AA7/AHVkzq3ZRJL3/A1YdnBdFv72RnodchZyp/HXA9o3HyzXJ7LsUbuF+K+/mdPtGtyq2vBlLdY/BGtOI3CEejI7TRnuKSsW+Tal/wANfQnDR39HOlJt8BZShjPbCVY2Mtw4VAtpKdRPYZ1Lnl6KnAoCTcY6eSOsnpyB3Om4Gg54Zh+x1QNgF3KsQcEZPhnFAZ3Uhw0vPPeuAEjjNuj6SplYt2jyyZJzJgLls9+O6jeh15EhETXVw2j8dmOT3L4n3Yr5bhlk3vh8W/gfR8Sx6VxeCXxN0eikY2afB79gP410v8TH/Z/Awf5SX+vqP9l4vWP2f9af4mH+z9CP8pL/AFQ/2Xh9Y/Zqf8TD/Z+g/wApL/VH36DYwGOOaRWeZ9EYLHUzEE4AU7DA5/PlV1fZtMVqS39+wps7Quk9x5HKbonHk/0xUHkCBsPbneqX2TDfKTLl2pPXOJncE4LHCxZX1sRgcth38vHatGLgxok5J7ZnycyV0VHWjckZ51u6mM18/Ard+cSj9HK/diss8KifWK/bl/BphmXR6S+f8mE/ROA8i49jD+INZ32XS+m1+5eu0rl5fA+xdFYAd9beRb/QCpj2XQuu3+/00RLtG59NL9vqbi2t1jXSihQO4VuhXGC4YrSMU5ym+KT2ztr2eRQCgFAKAUB81UB9oBQCgFAKAUAoD5qHjQH2gFAKAUAoBQCgFAKAUAoBQCgFAKAgXHuGm3lDJspOpCPxSN9Pu7vKvmszHePZxR6Pp7PZ9D6DEvV9fDLr4+07uK8NteLwCK4Gidc9m641qdslM81ON1Ph5A118TNjctPlLy+hy8nElS9rnHz+pQ3SvgEljdPbSHUV0lXAwHRhkMBk4HMc+amtxkNRpHhy5UJL06l7szcKnt++J5VX2SLrH+Zmqq+DnVKK8Uz3TJQsjJ+DRuui9tMJUkSMlDsxOw0nmRnnjnt4Vwuz67lYrIx5fI7OdZU63CUufzK56+uHwrfRMsah5ItUrY+2QxUE+YAxnv28K+iOEismRBzCj2gUAVEPIKfYBQEm6t4h/OlmFAz2oOw7grE/IUBr+lM7TXly8p1sZphltzhXYADyAAAHlQFs/wAnzhEIhuLnQO27UwhvCMJE+kd27Nk+weFAy3aECgFAKAUAoDrnnVBl2VRlRliAMsQAMnvJIAHeSKA7KAUAoDB43wmK6gkt511xyDDD3ggjHIggEHxFAeQoEGFIAB2OQMEHxGORoej1b0Cunl4bZySMWdoIizHck6RuT3nzoeTfUAoBQCgFAaLpvweK6sZ4plyuh2XxV1BKsPMH3eNAeUY412Okdx5UJPUfVjdPLwu1eRizaCCzHJOlmUZJ5nAG9CCUUAzQCgFAKAUAoBQCgFAKAUAoBQHVc26yKVcAqeY//d9eLK42RcZLke4TlCXFF8yI3vRyWJg8B1hTkfljH3+74VxLez7apcdXPXx/s7FWdXbHgt5b+Bo+uHgH0uxS8SMia3Gp1x6XZH7an9E+n7A2OddqqfHBSa17DkWQ4JuO9+0oirDyWZ1CcT0XssB5Txah+lEdvirt/u0IZfQFCCiOv/8ADYP1H/O9CUa/q26dW3D4pEntWkZ31CSMIWxhRobWRgAgkYP4x2HMgSS96z+ETDEvDJJB+fDbt98lCCY9WsdpNbLd29lDbGRpV9BF1aUdkGWA7wuSBtQHnfjX4Tcfr5/3j0JLr6gDiwuM+tP+6goGRXp91rTTO0Ng5igUkGVT/SS92VOPQTwx6R2ORyoCvRf3DNtNOzc/6yQt7eeaAlvQ7rNu7NwszvcQZwySNmRfEo7b5H5LHG2PR50Gi+249ALT6Z2g+j9n2uv83GeXPPdjnnbnQg8+dMOsW7vXOl3ggB9CKNipI8ZGU5ZvL7I8O8iSKLdSD0xI43xqDMDnwyDzoDndX08oCNNNIcjQrSu/pHZdIYn0s8sUB6b6V317FAiWUHbXMmF1EgRxbbyPkjPkO/zxgiChunfDeI20ifzhO0jTBmXEzOvo4BGnAC4yNgAN9qEmn4T0gurZ1eC4kQqc4DkofJkJ0ke0UB6M6u+lo4ja9qVCSoxSZQdgwAIZc76WBB8txk4zQg8vQ/ZHsFD0beLiN5OI7dJLiQIumKGMuQFHcETnjxIPwoQd6X9/YSr6dzbyDcK+tQR+g/osvuIoC8egnSpeL2ksUuY5lGiYROVOGG0sZG6g4O2diDzGMiCiuJ8RuYppohd3J7KWWPJnkydDsuftd+M0JLI6juk9zLcS2s0ryx9i0qGRizIVdFIDHLYIfkTtpGOZoGRHrH4xcLxS7VbmdVWQBVWZ1UDQmwAYAUBYXVReSScIuzLI8hDzgF3ZyB2SHGWJOMk7edCGUVHyHsFD0emOqt8cHtjgnCSHA3Jw77DzoeSA9NrfjdzFLdSD6LbRqziBZtMgRcnU+j7TY3ILDyUHmJKsjupFOpZHVvyldg3xBzQFs9UvWJM0yWV25kEmRDKxy6sATocn7QIGATvnA3zsDMfrr4tPBxGEwTyxEW6H0HZRkyS5yAcHkOY7hQIhdz034lMOza8nYHbCYRj741Vj8aA0f0uTVq7STWPxtbawfbnOaAsnhvH5b7g92ss8y3HD1EqSpKytIh1YWTSRqI0suTvup55yBX443dDld3P/ANiX/qoC9OrTpJPd8KneZiZYDLEJPxmCxq6sfzhrxnv055mhBREfG7ogf+KueQ/8+T/qoTo9O9BJmfhtm7sWZreEszEliSgySTuT50IN7QCgFAKAUB8ZQRgjIOxB5UB5c6f9GzYXskIGIm9OA9xjbkvtU5X3A99CTH6E8Q+j8QtJc4CzRq3hpkPZsT7FYn3UB6soQUR1/wD4bB+o/wCd6EojHV50THErh4WlMQSIyZChicMq43P53yoCYXnUfMD/AEV5Gw/PjZCPgzZ+VBstPoX0fFhZxW2vWU1FmxjLOzOcDuGWwPIUIPMHGvwm4/Xz/vHoSTno5xJoOjl8UOGku+yz5SJbhv8AJqHvoCuqEnoLqNsYV4cJUA7WWSXtm/GBViqp4gBArY/OJ76EMi3X/YQrLbSqAJpBIJAMZZV06WbzBOM+flQIh389v/Mptc+iL1f9xo5JNP8A8q6qAir5wcc8HFCT1d0ZNrNZRC2WNrcxqoTAK4xurD8ruIO+c5oeSM8fsOD8I/8AGPbxrKpzEibsW5ZijLaRgb5AGMUB0dZvWR9CxBa6WuGUMzMMrErctu9zzA7hueYBApHiE11dFrmbt5gPtSlGZFA7tQGhQN9hgDehJrqElr/ye5j9Iu0z6JjibHmrOM/BqEMqWH7I9goSXN/J7MWLvl2+Y/b2WDjHlrznH5ue6hDN318GH+b116e27VOw/K5+njv06M57s6fKgRW3U5fNHxWBRymWWNvZoaQf5ox8TQMjXSP8Muv7zc/vXoCx/wCT7ZE3F1NjZI44wfN2LEf5B8aBkM6yv7Vvf1o/YSgLJ6nv7HvP1k/7mOgZSEfIewUJPQ3Q3j0VjwGC4mJ0or4UfadjI4VF8yfhuTsDQ8lS9Jeml9xN+zOrQd1t4AxGB+UFGqQjbnt3gChJGJoWRirqyMOaspVh7QdxQk7+FSlJ4XXmssTD2q6kfdQgsDr8/tCL+7J+8moEfeoSMG+mYrkrbtp8Rl0zjPjyoGRDptdyT380slu8DyuNMTKQ+wVRsQMscZOO89/OgJv0Z6Ly23BeJ3E6NG08DKiMMMEQP6TA7gsWOx7lB76AqyhJ6B6sbDsuBknnMtxKfYQyr/kVaHlnnuL7I9goej1R1ef2XY/3aD9haHkkNAKAUAoBQCgIH1wdGDeWfaRrma2zIgHNk/HQe0DUB3lQO+hKPOfMbH2EfeKEnrPorxP6TZ28/fLFGzeTEDUPc2aHkp3r/wDw2D9R/wA70JRw6gfw+b+7t+8joGX1QgUB5F41+E3H6+f949CSw+hfBWu+j99FGMyC6MiAc2aOO2fSPNgCvvoCrwaEm46P9J7qyLG1maMN9pcBkY8slWBGfMb7UIMPi3FJrmUzXEjSSNgFmxyHIADAAHgABufE0BM4uiEh4A9zpOozrcgd/YIjR6vZ6TSfoigIDQkybHiU0Oewnli1fa7KV48+3SRmhBwZZLiQKWaSWUrGpdizMznSoJYk8zQG66wlI4ldh87SBduelUQLjz0AUCPTHBlh+jxC309h2a9lpxp0YGMeWKEHlrpQIReXItsdh2snZ4+zpz+L+ZnOPLFCSwP5Pv4VdfqU/bNAyqYfsj2ChJkWl08Th4neN15MjFWHsIOaA7OIcRlnbXPLJK2MBpHLEDwGTsPIUIJp1J8LaXiay4Om2R3Y92p1aNVPt1Mf8FAyJ9JVxe3YPdc3P716AnPU90ytbFbhLpzGJCjowRnBKggrhASDyI9/vBkJ6U8UF1eXFwoIWWQsoPPTsq589IGaAtnqe/se8/WT/uY6BlIR8h7BQksXpWzf7P8ACx+KZZM/pDttPy1UIJR/J9EPY3JGPpHaLq5auy0jRj83Xr9/uoGYv8oNYc2pGPpHp5xz7H87/Hyz+fjvoEVJY/1sf6aftCgLE6/P7Qi/uyfvJqBHZ1Afhs/93P7aUDL4oQR3rEiLcLvQoyfo823sUn+FAeW6HourgfWJZxcFWJnxPFb9h2Ok6mcLoBBxjSdjnO2TncUI0UoowAPChJ6m6vP7Lsf7tB+wtDySGgFAKAUAoBQCgKc6a9T6rHLPYM5cMX7BtJXTuSkWADkdwJPLHhQnZ19U/WOqKljetoC4S3lOwAGwik8COQY+w4IGQNh1zdD7q7lgmtYu10o0bqGUMN9SkaiARue/woDU9VXR/iFje65rGQRyoYmYPF6GWQhyO03Uad8b77Z5EC7aECgPPvSDqq4gbmdoY1kjeWR0YSIuVdiwBDEEEZwfZQnZO+qHgl9YrNBdW4SJ2MqyCVGIfCIUKqScEKDnyPjQg1vT/ql7aRriwKo7ktJCxwjMdyyHfST3qdj5b5EldydXPFA2n6E58w8RX468UGyYdDupyVpBJxEqsY37FGyz+TsNlXyUknxFBsulIVChAoCAaQuPRC4xjHLGNsUIKW6Z9T0gkMnDtLRsSTCzaWQ+EZOxXyJBHie4Tsha9X/Ey2n6DLnzKAfHVj50BZ3Vn1YNayrdXhUypnsolOpUJBGtjyLYJAA2Gc5JxgDt60OrVrx/pVppE5AEqMcLIAMBgeQcAAb7EAbjG4FaL0R4wimBYLtYyTqjWTETZ55AfQQe/wAaAz7Tqh4m4yUhj8pJd/8AIrD50GybdUfQ67sLm4NzGFVo0VWVwysdRO3fy8QKAgnC+qPiciDVHFFjbEsuCcbbaFfb24oNnRxHqx4nF/6btB4xOrD4EhvlQH3hXVhxKZgDb9iuRl5WUAeeASx+FBsvToT0Ti4db9lGSzMdUshGC7Yxy7lA2C93mSSRBXHWf1aXEly91ZIJVlw0kYYK6vsCy6iAVOM885zzzQkhVp1c8TkbAs3XzdkUD4t91Abh+pviQXVm2J/JEr6vZvGFz76DZYfVT0dng4fcQXMZieSWXAJB9Fo0TUNJIxkH4UIKxfqm4mpKiFGA2DLKgDY7xqIOD5ihOyxejnQ+efhbcO4jD2QiOqCVZFc5Jdg2FOxXJG+zBvbQgri86vOK2kuYopGIyFltpMHHuYOM+GPjQkW3Vxxa5YvJCwY4y9xKNR9pJZz8KAy26puJRPG2iKQB0z2cu4GobnWq7ezNBslnW50JvL28jltog6LCqEl0Uhg8hxhiO5hQHPqi6F3llcyyXMQRWi0Lh1YltSnkpPcKAtihB8ZQRgjIPMGgKU6V9TbiQvYyxCNjtFMxUp+ajANqHgCAQO80J2a206lr9v6yW2QeTu5+GgD50GyC8d4TJaXElvNp7SIgNpOVOQGBBIBwQQdwKEnpfq8/sux/u0H7C0PJIaAUAoBQCgFAKAUBXXWF1Xx3pae2KxXJ3YH+rlPi+BlX/OAOe8HmAK9t+M8b4R/RMsnZJsqyRmWDHdoddwPBQ4wDyFCTaL11XmBm0hJ7/wCsH8aDR9+uq79Uh+MlBofXVd+qQ/GSg0Prqu/VIfjJQaH11XfqkPxkoND66rv1SH4yUGh9dd36pD8ZKDQ+uq79Uh+MlBofXVd+qQ/GSg0Prqu/VIfjJQaH11XfqkPxkoND66rv1SH4yUGh9dV36pD8ZKDQ+uq79Uh/4lBofXVd+qQ/GSg0Prqu/VIfjJQaH11XfqkPxkoND66rv1SH4yUGh9dV36pD8ZKDQ+uq79Uh+MlBofXVd+qQ/GSg0Prqu/VIfjJQaH11XfqkPxkoND66rv1SH4yUGh9dV36pD8ZKDQ+uq79Uh+MlBofXVd+qQ/8AEoND66rv1SH4yUGh9dV36pD8ZKDQ+uq79Uh+MlBofXVd+qQ/GSg0Prqu/VIfjJQaJV0I6xZruO9kmgRBaxCUBNXpbSkjf9D50IKK4vxGW6kaa5cySNuS24H5qjuUdwFCTYcM6WX1uuiC7mRe5dWpR5KHBAHsxQGrurh5XZ3ZpJHbJJyzMx29pJ5AewUJPVnROwa3sraF/tRQxI36SqAfnQ8m1oBQCgFAKAUAoBQCgMbiNz2cTvz0qSM+PcPjVV9nd1yn5Itpr7yxR8zBsOJs9s0zqowHIA5YX/uKz05Up47ukvP0L7ceMb1VF+XqcOHcUkkt3l7MFgSEVQTnAHv5n5V5pyrLKJWcPPnpLxJuxoQuVe+Xi2ZvCZ3kjDSpoYk+jgjABx371oxrJ2V8U1p+RRkQhCfDB7XmZmKvKRigGKA03AuLNO8gKqFTGCM5OScZ9wrBiZcr5SWuSNuVjRpjHnzY4RxZpppU0qETOCOZ3wPkDTGy5XWyjrkvqMjGjVXGW+bNzit5iGKAYoBigNZZ3krzujRaY1zpYqRnBA5nbxNZKrrZXSg46ivHnzNVlNcaoyUtyfhyNnitZlGKAxr++jhXVIcDu2ySfAAVTdfCmPFN6LaqZ2y4YI6uKXvZQtKAMgDAPiSBv8a85F/dVOz75nqinvLVBjgszSQo8mNTZOwwMZOMe7FMSc7KlOfV/aGTCMLXGPRGditBQMUB1zyqilm2VQST5CvM5qEXKXRHqEXKSiurIz/tDO+Whgyg8iT8jz8hmuR/kL57lXDkve/v1Op+BphqNk+f7GbxLirrJBEiqDJoLZGSNRxgfOr8jLsjZCuK5y1v2b+2U040JQnOXRb0b3FdI54xQDFAMUAxQDFAMUAxQDFAcJ4VdWRhlWBVh4gjBHwoCEdGeqqxtkIljW6ck+lMoIC5OkBCSoIGMtzJydhgADs4l1UcMlORC0R/9p2Uf7pyo9woDJ6PdW9haSCWOIvIu6vKxcqfFR9kHzxnzoCXUAoBQCgFAKAUAoBQCgNJ0vkxbEflMo+er+Fc/tOWqGvNr6m7s6O70/JP6EemmuUtgrKFhYAA7ZOr0vHO/srlynkwo4WtQfu8efn8jpRhRO9yT3Jf8NlLctb2MWg4Zzzxy1amzv5bVrlbLHw4cPJv57ZljXG/LlxdF8tI58avpIreBVc9o4Go/jHYZ3PmRXrLusqohFP8z8fv2nnGprsum2uSMcTXMFxEskmsPpBGcjBOnvHMeNVceRRdCM5b3rl6FvBRdTKUI61v6m44l0hihfQwYkAHYDG/tNbr8+umfBJPZipwrLYcS0dkPFVkgklUMAof7WM7DPca9wyo2Uysj0W/Q8yxpV3Rrl46IrwaW5jiZ4UBTcsxx+KN+ZB2FcbFnkVVuVa/L5+79zrZMaLJqNj5+XvM7o5P2NtNMRk5AHmRy+bVowZ9zRO1+fx+2yjMh3t0Kl9/ejonuLvshcmXCk7KPA8jjGMVXOzK7vv3LS8v6PcIY3edyo8/P+zP45xWTsICh0tKATjnyGw8NzWnKyrO5rcXpyM+LjQ72aktqJ0JNcQXMSSS6w+nIzkYJx3jmPGq1PIpvhGct7/4WOFF1EpQjrWyWSPgEnkASfdXab0ts5CW3pEc4HxKRop55GJ0j0R3DSCcAe8VycTIslXZdN9PD3LZ08qiuNkKoLr8zVfSLowtMZiF1Ac8MTy2wNh5e2sfeZTpdvHy3/Rr7vHVqq4eeiW8FmZ4I2fdiu58fA+8V28Wcp0xlLro4+TGMbZRj02RjpRHK9wsZYEOR2a52GcLk7d5B8a5HaEbJ3qtvk+i9Of2zqYMq40uaXTq/U7uPLLHahZn1u0mcg/igHbkO/7695ne146ja9ty9PQ8Yjrne5VrSS9ToL3MEkCNJ9rQFQcsZA0kY+dVuWTROuLl11y9nTRYlj3QnJR6b5/MzuPcYbthDHIIwMa3PcSM48tvme6tOZly73uoS4fNmfExY933s1vyRz6M3kjSSIZO1RRs/nkcid99/hXrAuslZKDlxRXiRnVVxhGSXC34Hb0zm0wBfymAPsGW+8Cvfas+GnXm/wCzx2bDdu/Jf0bPhEASGNR3KM+07n51rxq+CqMfYZcifHbJ+00Q/pOJeUY+5f8Aqaucv/07Q/8An6fVm/8ARg+/6/RHCS8nuZJBC/Zxx9+cZ54JIGd8HyxXl235NklVLSj9+p6VVOPCPeLbZ2cF4rKYZpnOvQoCjAAyASc492a9YuVa6p2ze9LkecnGrVkK4rW2Y3CbmaZwfpWltQzGdsrnfHdy7qqxrLrpJ97p76ez2eBbkQqqjru9rXX2/wAnPi/FXa4MXa9ii7ZwdzgbnG/8KnJypyvdfHwpeJ5x8aEaVZw8TZl8Su5YLRSZQ0jNgOMHY5O23gOfnV99ttGMty3Jvr7Ov8FNNdd2Q/y6SXT79p0QXFxDEZpmyNIWNC2csxHpNjy33OefKq4WZFNbttfhpLfi/F/9+BZKFFtirrXjzfu8EYdzcXccaXDS7ORhfaCRlcYwQKossyoVxvc+vh/RdCGNObpUenj/AGbTjPFpMxRQ7SShWJ8NXID57+ArZlZVm4V1fqlr1MuNjQ1KyzojH4dczxXQglk7QMPHPcSCM793KqqLL6slUzlvZZdXTZju2C1o6Lq8uJZpuzk0rEH8gAu3huTg7mq7Lr7LZ8EtKO/QshVRXVDjjty0Yy3t0bcydqQitpzn0yTjvxnAz41Ursl0cfFyT/dlrpx1dwcPNr9iW8FlZ4I2fdioJPj4H4V2sWUpUxlLro4+TGMbZKPTZm1oKBQCgFAKAUAoBQCgFAKA0HSyzllWNY1LDJLHbbkBzPma5naVNlqjGC2dDs+2utylN6PnSmxkeKNIkLaT3Y2wMDmfOnaNNk64wrW9fQnAuhCyUpvR19KOHyMkKxoWVMggewAfIGvPaFFkowjBbSPWDfCMpub02YXSSR2nhVV9MIrBM5wxOdPn9ms+fKc7oRS5pb17fL0L8KMI1TbfLet+z7Zl8Psp5rhZ7hdAQDSOW45YGScZOcmrqabrr1bcta8PvfvKbraaqXVU97JE8Ck5KqT4kCuq4RfNo5qnJckzB45Axt3SJMlsAAYGxIz8s1my4SdEo1rm/tmjFnFXKU3yRhxWMiWJjCkyFTlds5Y79+NgflVEaZww+7S/M1095dK6Esvjb5b6+46Y+EyGx7LGJMltJI7mzjPLkKrji2PD7vX5uuv3+h7eTBZfHvl/RgLZXUyRwMgSNMekRjltvvuceFZ1TlXQjTJaivE0O3GqlK2L234HLpED9IhiiGTGi6V8xvj4KKnOT7+Fda/SlpffuIw2u5nOb6vm/v3mXw6xmmnE9wugIBpXlkjONsk4yc799X0UXW3K65a14FN11VVPdVPe/E3nFI2aGRUGWKMAPaK6GRGUqpKPXTMFDjGyLl02iO2lpMLKSPsiGLDG4yQSMnHdgDFcuuq5Ykq+Dnv4+Z0rLankxnxctHLiHDZRZxRqhLA5cDmM6j95qbsa38JCuK5+K+PzIpyK/wATKcny8PQkPDQREgZdBCgac5xjb7q6lCarimtcuhzrmnZJp759TQ8ftJvpKTRR69KjHeMgtsRnPfXNzKrvxCtrjvSXzOhiWVdw65vXP6H3jFnPMbcMnLBlxjCliMjn3AedMmm+517j7/ZvRGPbTUrNP3e05cTtZTexyCMuihcYIA7+fhgnPuqciq15cZqO0tfP+OpFFlaxpQctN7MbifDpUuHkWFZkfuYZxy7u45HPwNVZGPbC9zjBST8y2i+udKg5cLRu+BJIEPaRpHv6KIAABgbnBO5P3V0MNWKD44qPPkl5GDKcHL8km/azp6T8OaaIBBllbIHiMEEfP5V47Qx5XV6j1TLMG+NVn5ujMbg812WRZECxr9psYYgDYbnxxyFU408tyjGa1FePj/PyLMiOMk5Qe2/A6+DWkqXUrPGcPr9PIwATkY8c7V5xarY5M5Sjye+Z6yba5Y8Yxl01yMC1s7uHtIkjBD7FvLcZByO499Zq6cqnirhHk/H7ZonbjW8NkpdPAzOER3EVs4WH09QIDY9IHY7ZHIDx76vxo31Y8lGHPfj4+foU5EqbL03Plrw8PIxrDhMslwkhhEKqQxxsCQc7DPf8MVVTi2TvU3DhS+X37i23JrhS4KXE2OLQXExKtbLqz6Mg2OM7ZOrHLxpkwyLW061vz9nxGPOipbVj15faO7iPBpezt4VUsF1FyCMAsR49wya934dvd11JbS6v3/bPFOVXx2WN630/Y2nSWwaWHTGMlWDAeOMjHz+Vbc+iVtWodUzJhXRqt3LozTLY3Nx2ccqaI48ZOME4GPE5bHu3Nc9UZORw12LUV9/H0Nrux6OKcHuTMnjdjMlwk8KasADHPBAIxjOcYPdV2XTdG9XVLekVY11UqXVY9Hbwbh8pla4nGGwdKj2Y8dtth7a94uPa7Xfcufgjzk31qtU1dPMxLDhsywXGYz2kuABkZIOc9/5x+FUU410abNx/NLw5fv8AyXW5FUrq9P8AKvv5C64ZKLKONUOrWWde/wDGx/ClmNasSMEue+a+P9CGRW8qU2+WuXoSThikRRhl0kKo05zjAxXWoTVUU1rl0OZc07JNPfPqZNWlQoBQCgFAKAUAoBQCgFAKAUAoDUfzSxu+3LDSBhV3yPRx9+TWH8LJ5PfN8vL9tfU2fiUsfukufn+5t63GMUAoBQCgFAaiPhDfSzOzAjHojvGwX/X41hWJL8S7m+Xl+2vqbHkr8OqkvvqbetxjFAKAUAoBQCgFAKAUAoBQCgFAKAUAoBQCgFAKAUAoBQCgFAKAUAoBQCgFAKAUAoBQCgFAKAUAoBQCgFAKAUAoBQCgFAKAUAoBQCgFAKAUAoBQCgFAKAUAoBQCgFAKAUAoBQCgF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55575" y="548680"/>
            <a:ext cx="8486894" cy="400110"/>
          </a:xfrm>
          <a:prstGeom prst="rect">
            <a:avLst/>
          </a:prstGeom>
        </p:spPr>
        <p:txBody>
          <a:bodyPr wrap="square">
            <a:spAutoFit/>
          </a:bodyPr>
          <a:lstStyle/>
          <a:p>
            <a:r>
              <a:rPr lang="en-US" sz="2000" u="sng" dirty="0" smtClean="0">
                <a:hlinkClick r:id="rId5"/>
              </a:rPr>
              <a:t>http</a:t>
            </a:r>
            <a:r>
              <a:rPr lang="en-US" sz="2000" u="sng" dirty="0">
                <a:hlinkClick r:id="rId5"/>
              </a:rPr>
              <a:t>://eslhiphop.com/2013/05/15-quick-ideas-for-using-hip-hop-in-class/</a:t>
            </a:r>
            <a:endParaRPr lang="en-US" sz="2000" dirty="0"/>
          </a:p>
        </p:txBody>
      </p:sp>
      <p:sp>
        <p:nvSpPr>
          <p:cNvPr id="6" name="AutoShape 6" descr="data:image/jpeg;base64,/9j/4AAQSkZJRgABAQAAAQABAAD/2wCEAAkGBxMTEhUUExQWFhUXGBgaGBgWGBwdGxwgHhwcHh8fHx0cHSggGhwlHBocIjEiJyorLi4uHR8zODMsNygtLisBCgoKDg0OGhAQGywkICQsLCwsLCwsLCwsLCwsLCwsLCwsLCwsLCwsLCwsLCwsLCwsLCwsLCwsLCwsLCwsLCwsLP/AABEIAPQAzgMBIgACEQEDEQH/xAAcAAACAgMBAQAAAAAAAAAAAAAEBQMGAAIHAQj/xABIEAACAQIEAwUFBAkCAwYHAAABAhEDIQAEEjEFQVEGImFxgQcTMpGhscHR8BQjQlJicoLh8ZKiFTPCJENjc7LSFjREU4Ojs//EABkBAAMBAQEAAAAAAAAAAAAAAAABAgMEBf/EACwRAAICAgEEAAQGAwEAAAAAAAABAhEDITEEEkFRBSJhkRMyQnHB0YHh8SP/2gAMAwEAAhEDEQA/AKBlsmpgm8/TBtOgAQIsbW+0npiPLWmEaJtbBdEtPwty5XwxGAUy0XB2v4Ylr5EaTB2B5+B/DEhomboTP8Jk/ece1qNTSUVGvvMz8ot/nfBYhVlKAkALMicNl4YSkhApG19/PB2Ty9GkVkknmSh3vtz9MTZ7iCEALYkXEGT0GCwFKZC51EEcrR/nG65cdAcevm/A/Ij6G2PNVY7UW9Fb8MPQGzaFHwiZi4nb52xvlHYX0qJ3K8/p9MQo1UNei/jY26R3fHbGfphAP6qoB1gj/GGAVm8xAhjY2F/yR54XrxGotN0UypVhO8Ag7dP8YOGaQ76TPU/mPLEWZpoRA0knoDHkYvEeWBgKXc+8WjTptWqsLKm46Hyjr9MH5nJ5rKqr5vKGjScgCpqV1BO2rSToHicH+yqk4zGYdlb36sk2uAQY5yAYjpEY67x9UzNB6T03IqKVZYJiREyBFt5HMYiyqOQUcuLHz5YlOTDTJttN/wDGAuBpWFNqWhmeg70WYTBKm0+kYNTL1Ko0U6dUudwskGPCMOyaFWXy7ElSBABgnn6/nbDduEkAd1YPI977MDZ+jmaFMmtla601sXZTCiN/ARz5YYcPzIKAlyq7juFlM/ukfh9mCwIKvDFXaxPIC1vs5YWut4th3UzNKrMypHwtpv8A7ZPLCc0H1kpDAcoMkfnw5YANBR3k/P8AN8RvSXf8+mJgsC4cHnCG3gL48bMwZh58VOGM8ShFziGvQVpAJB8bj0543rZ9CI0hT1hp9L2xNl69OJ1S3QAzPlvgAQVFg/AN4m/z3xvQpsLyR5HDRimiHV9RLbKepNyeeIGzDQAKb+i/2NsFAMn4mtNC9SwG/wB3W5/DDHh1LiL6XTJQhgr7yqqswm1oJU+eEXFoCIz2QVqJc7ELrE47rwsoyxM29PMYlvYJHNqvE8zTn3uTzCRzFMOJHihafkNsaf8AxML66dQReGoVPp3cdSziU0hnaBiGk9Bz3HVvXCpB2nN04yjwRQdz09xUJ/8AR+GDBmG/ZyVfnP6hlAP9QAjF4XMU5s8npf6XjEmc4iukoajyRfQAbCLXFgYIJ8TtbBSDtObnMZp4jKtJ2Vgq7cyS5+/fFh4BwWqx1ZoJTHJKZLN6tAH2+mHeToaAalRRcAqJ3LTb6jpthgA2/cWLg26dB8sMKKd264ecrTGay495SS9emZ1hebqdu7zB5ThI+YLIr0nBRl1AsQQRbpf6Yu/aXMU6dGozuNDL3+YA5+djjkfYnspnM9TRQfcUQDDkS7iT8P7ogxPOJuMCkDiN8znTSh6r0FpkSbAE+hv9OuBafapGJGXpVqsf/ZpFh87DHQeE+zzh1BtDURVa01K51sTG8mw9AMNqeW9zKgIB4QBh9zDtOTcIzWcPEqVVMpXUBSlbWgQFCRBmYJBOqJnuxjuOTqh1FztBBH34Eyy0zGp99rR88HCulMDvA+Mzib3ZRyrtzQfhmbbMpfL5jSKqx8DiwceBFiOvmMMuwnHE/Ss0GA+ChoK8wQx353M+uLN2yWk+XqamGko2udgukySekY4x7M88f0tV3LUEi/NApH+3VhWKjvOY4hRMoTII57XtBxyvhNVMvXzOWK/q0cPSnktTvQPAG3zx0Y8OLqTpm87XEcgeRxz3tHk/d8RgAjVQ5mZh/wADhsT4NqvEHYwpQEXiOW5gxywLV4sNQG/jH58cE5vg/wCqNUtEAk85vt8sJRSYwscvu+ZAwkyRjVz0bk+eBM3xGB3IJPXbnz+7CavVYGDfA1SqwG324ux0NcvnXaSQhAsYgf3I8sEV83C6pI6fm2FNGmUOprSDy5nENWvMLJ0gnDsBpV4iwEz6dfDfGgz7EC2+BqZVoF5E+WNtMbDDAN4pklfLVgKisdBIWBJI7wHxWuOmJvZJ2o1A5SrUK6b0pN2XmgJ/d3A6TFlxPlcppCsZJO8k223xSKHZusM97imdEN7xHkHSgfuPbnMCOvTfGbKjyfROc4CuZolGqFqZUjTAuDuCcfO/E87m+H5mpQFSovu2OmD3WU/CSplTKkct/LH0XwioKaRqkxcxz8umK7xbsRlM5XFavqqPAXdlESWvpN9zfCRTVHFKPbbOK2rXB/lWD5wotgyn7Sc4IlkZZuGT4h0JBkW6RjqND2ccNaqVagYIkD3tSIjpqF/HFhynYjhdC/6LQEbF1DfV5w9C2cTzftNzNQQVox0h48Le83HXBvDe1vFqgH6PSLg7FKDsP9RJGOz1eLcPpCFSn5U0H3CMA5/t3TpD4UpDkarBfkJE/XE90TRYp8/6Of8ADOC8Zzlel+m02GXDhnUmkq2BgFFPeBMTqBx2TLZREjSCsCLRHiYj8zjlvFvazQAtVap/DRpkfNnC28pxW63tcuCKDnrNUAx4QmBN+EJxXlnbuNZKo6fqm7w21CBy303jHL+0TdoKZOlKWgGZy6CoY6Q4LH0XAuS9rFIsJasg6ugKjw7pLHzjDzh/tSoMY/SKflURk+rKFHzwm/aGo+mihN7Qc9TbTUrKH5q1AKR4QYjedvwxPV9pOagHWnjppi9/GfO0Y6VU45lM2IqUKNdSP2dFQffGK7xXsbwmsZVquXPNacaZ8QwaPIRh90R/hZPBQOP9tq2bQU6lUrTPxIiBQfBjJYj6eGIOHuMtm8rVV9ELReWm6FQCB3dypYSYHlh7xP2cQf8As+bpVPCqpQj1XUCfQYA472Oz7inFFG91SWlNOsh16SxDBWKsPiiIm2HcfBDhNcpn0Xw3Nl6YKna1h/bFL7d0QM9kmY3c1aZ2uNOrpyIHzwd7Pc1UNFBXDJUNNNRYGdQADSOpIn1wn9r5ZRlqoa1PMUqhnkJKGPVhbBehOPIVXyKRDOwXpqt+GF+b4Kourso8YIGIHqsTEnfn6f3xrmp0xBI85+yMSjIFrcKUz3xyuAJwI3CaUnUxYdB/a+NXYrYFhPMmem3S/wBgwHWrNPesPE3m0coxomM24jRQgItYC4Glio225D5YjPBkCyal/AiPvxDX0sNIF/2jPygR5YEemZEGPX+2GAQcqF+DMJblIGPfdVI/5ifP+2F1GCyqZAvtvYTGGlXh6kAglfO+GAbk+JpDS4EWIJ9fKbbYB/4qgz1S6maVMISRBKmSvSTqMDqoG5GGtLLJqK6WMAau8Lb+s4q/tGyqBqLUu6SrKwa5sZBjpc/TGb3oqEu2SZe8l2uVRAViRuoG34YeV+KVP0f3lEr3ioW+0mJIAvvj5/XO5gaf11Q6CCoLEgEXEAmBjp2Q4x+qqItlYa6fKA41qP6ZA9MZyuJ6OFQzvSpoGzntEvJr12/kogAeWp1P0wn4h27LSQjVDHx12Iv/ACIdv6vlzrnaOhpzVaDCs2tekVAHHp3o9MScI4BVzHeDaad/1jAxb9396/p44vtjVnM8uW+1a/ZJG+c7UZt5/WlB0pwn+4d4jzJxnC+ymczSmolIld9dRlXV4gsZYeNxi78C4Jl8sATSp13EEvUabjoumE+p8cH5ztaxDe6pUlVbGs5Apr6kCTfa5PIHCc0uDSHSznuT+/8AZyPiGSqUnNOohDLykHxBBEgggzIOJ+z/AAOpmqvu0IS0lnkASQBtuSSLeZ2BxLx/iC1qsqSQqhA0Rrgk6o3Ek2B5Rttg3spXKVHSD30ZgSIINMF/HdVYR4+GKbfbZhGEXk7b1dWAcc4JUytQU3KuDdWSdJvB3AII5gjpyIJFTujYnFv7Ufr6TMAAaf6zu7le6rCIH8LeStgL/wCDWiVrU2GksJlVi99Q1dJwoStWPqMTxT7WVpvMA2gzcHB+X45mVA/7VWEbAVmj5THpiXNcPrKXU0FYUjTDkGb1PgG4JmeWB62TqpOvLOsC8ow+dtsXoxsYDtfmxf34bwanTI/9GC6XbvMAjXSokeAdD6EPE+hwn4dlqtckUaaqqxqc2RQebMdj0AkmLAnF54P+jZQB2IqVR+2Vj/Qv7I8dz4TGM5uC5Ovp8efI/wDzsuXYv9J0rXNFlkN3DUkiQNO6rBuZF4jrIG3tNrCrk2DUXEo8yDuqlxflDqD6YQv2xrhwJSkYZhSYn3jKo1EkBTp7oJAYiYtO+HPHOKrWoovd7zIL/wAXdPPoxxCmqN5dNNu20/H/AEVcLzoNGi7CozmnTJIQwxKiTNrTecE5nOFgRpqciJQ2wH2Rz/8A2KiWFJVRSjNUtBQldydI+HBea7bZNYVXWtUtCUkLsT0UgaSfXFnlAFWSO8jyNiA0bc45fgMJPelNQZXg+B+8Xw8zPGczWn3eWo5dTs+ZH6zz92kkH+axwp/4ZQkvmGfMObnUxRPSnTIAHhJwdyXJ0Y+myT4QnrcVQnSJLTslzO2w54mNWuRC0GXxqQn0N8NDn1QRTRKQ6U1Cz56Yn1wDXzZPXEPOkd2P4ZKXLAapek6M6qVUyzU3J8LgqCN8MDn7ABW+X2eGAa4lSDzBHzwb+kJbuKbRNxPyxWLI58mfW9HHBXa7LBl8sEW7AEibwCdvlabYT9reHe9pBwIdXRRO36xgseUkH0w1rU6qmXpNMmOZPoPswLxOo70RKVJ97Qidj+tQehmLYs84ouY4LmAxApO8MyzTUsCVJB2Ei/UDDThNZvdlWs+XbS076GYwD4pU1Dycfu4vuTyj05ik+os7EiB8bM0SOV49MVLjGQZM3mToK++pK4U/w1ELHxI0knzJxE9xZ1dHkcc0f3r7kbGixVnpK7oNILkkRqZhK7MQWO8iIEYLq8YO5Ph/YdB4csLkoFiFVSWJAFxc4X1eNJTkUQWqCwrG4BndE078gxPiADBHPGM56R7+XL03T3Jrb+m2MOK8SWnatqZiAfco2kgcjUaDpkfswW/lsTWeIcSauQWCgKNKooIRBvYEk3Jkkkknc4GaCSSxk7k7nqSTucb0V1EBZY8hGOqMFE8DP1M8unx68BWVpMwAAO5ixItytscN+FcMalmKDAyrsoOoRKsxR945Eg8/sxYOyvZmqgmrTYa7BbgGxInY/KDtgnt3lKi5bUp7oNN00x3RdWbWDqIOtT8zO2KbXBzJ09CTIr3kV9i3u3nkHGhvkGOHvZjMTlKYJKmnKNJAAK92D/DYeBj1CurTDEsGBDnWDeYbvA7eONBw9GLuJqqXeoRVJWhTLHVJAMEiY1MwB/d5Y5cbUbTPd+IYJZ3CcPW34S5NMznjVrZv3VM1WaplmlCPdBaQBYtUJAQEiJP3Ym4jnaldtNVzVmYy+X1Cnzszjv1vELA5hsDVMyp0oJzBkBadGKVEEkxFpJveFXf4sWniHs6z7ZVmGYpUjpk5egjKrfwtU1a3/q1Y1qcvocCj02Ll97+mo/fllWzdTQFFeotBROikFOoA7laSjuz1bTPU4TZvtFotlkKk/wDfVINT+kDu0vSW6NgBuHnYEGefe/8AbjxOGySJE7bn8MVHDFbe2GXr8s49i+WPpaNuDZwU8zSqu0jWDUJkkq1nmd5Vmxcv0pkmmxvTYrPip/EYrNPgwQ03qEGkXE73AMsNrW8sWjiFE+8eSJ1MTYxM3xn1C4Z1/CZL54vjX8giUcuGLe71XYgVW1quozCpAUCeobDEcYcDSpKrtpXur/pWBHphcMsInUoA62A9TAwNWrotteo/wg/b+E4yuUju/DwYtKNfaxi2dbEL1WPPCytxEL/f/OA63FCeo8sNY5MifVYo6HL1ANziNMwrGAcIEzTMwADMTsBcnyG5w8yHAMy8MafuxI/5kqfRYn7MV+CYv4inSrRLQOt06HVPmBOGj0ljcYjo8IenJkMSSbGI8t8a5jUI1Ifz5DG2OLicPVZ45HZb6GYqVdxcE/wyBPy9PxwJnUd1VFY6feUmgi4COrncX+HEvBuIgKyDccybxzt+AxOKkVDz8fHc3N4t5YbPNDaLO9jU6TYCOhtyt9Dik+0j3lNstWDMGUuob4SCQCNvCRBxfcu4O3Sbfn82xVPaNWy9WgaL1qSVVYOoJkzBsQolZB3OEuQXJSM9n3WnKsVLQDpsSGWSJGwP2WxXcwIw3zqsaShQT8MwJt7sYd9m+xzVAHzClVtpHOLXI3Avsb4IUkdnVyvJv0Vng3C6uYcJSSSd4FvXHUezvYoZchmbXU6LyvEjrHPFl4Jw2nQQCmgHWAB1/wARgs55C0lfhBGtlgCdxJuJjyt5YHJnG2eU8k0SWqcrayOZ87Yr3bfJquTqFi7HSQCzaiNREja428wMWWln0IOg69IBOkjY87nkL/3thd2J7K0c/TXOZ/VXqVRrWmSfc01JMKoEDVpAJB6jffBEEjkGTzTpl+7UYaWhSP2QZNv6pPzjAuYepVtUr1Kkba3LR5asdE9rHZ2jlKiDLoEWoASu6yJAgHbfyxU8t2erGC1GmFt3mZUIn1DescueKjWzpyybUV9P7EfCc37jNUXYnTTqozR0VgTyvj6xykPRtBtj5d43wllUmNSqbtAFoHzuY36Y7F7G+03vcoEqHv0YptvJH7Btc923iVOGzJHJeKdmajZ/NUUNkqtbaAx1LbpBwzyHYt3rjLUB72qulqpYxTp8xqIvcchf7n3tioHL52nmaJP61CjgjpdTe4kSP6cNfY5xumtbNUqh01KjCopP7Q0gW6lSLjx8DgF5NuJezfNFFTVlzcEaAwgwYHemRfFW4rwXMUGZKiyyaUN5uy6kE7fCPpjuXEOJ0CjBqihuU9RygXP98U7iOapNmQ4Ig5vJEiDaKbgz5E4jIrR2dFkeOba1r+UcV4hWqEgEGQNjtPOBhRVrv09L4+oOP9i8hmO86KjXhkIBv4bHFEf2V0qL64GZTkocoR5iYfy1emKUUjKeecttnG+H5KrXfTSRnY8hy8zsB5xi6cI7A93VmX0yJ0UyNQ/ma4+Xzxc8k+VX9UEGXYb0mGg+YEwee04yvRoRZkBvsxP4YTZg5MBo8IoUaTLSUJHemTqtBknci3W2NMznZURMfP7d8FitSCxr8LE7fXFWz2ZQEhdR8bwfLDiKzXiDS3M2uDe/KPTfAfuybdOQwRlnTSWbVrJFirT8wMQ1LE8vpiwstuW4YoZW1Kw6GR9gOGCUwthUCkXNz9/KTiDhvvlIBAMtfULQRsDP5PXDevpQDSATvAub87z+RjNkiri9JqeXrVqdZyyU3cEwZIWeY8MPuwHY+guXpVhUb3lZUd3AGti6hm7x715PO3nhdnB72jVpg3dXW8kQRBsYvh37Kc6tbIUBbu0lU/0Sn/Th1RUSj8R7PjL5miRrFHM18xSZCTI0u4pGZv3UG/j1xZstwKio/bPK7N9mCPbABTy9CtBihXo1YHRX0wPMPtgg5kBVYEQ0FfGYiPmPpiWqHll3SsTVeCZebFgd+VvWRETjalwfLuDGpwLHvDn08+oOG1dZIItFyfDb1/MYBr5c6mYG7c/Qf2wrMyGrwvLkH9WVMG/5OGPsvytGrwyg7U9RCkGN5DMD9RgE2uTAElibCLycGexppyFNQSQpqAQeXvXjFRLiBe0ThqU62XqimRSBQE92CWZrb7wB/qwHUo0StqZEn9rTHrB2v/jBvtcrFUo0yd6ljvyA/wCrA3ZfhbZ+rVQ1mpUqFRqZ93Z3ZQCe9+yBI2w2hydibtHwVKlF1SmCVjYKJi9rRHKcV32c8YGVzirBVKxFNg3Jp7pPSGMeROO50exOVXdq7TbvVWO1/LlhVxP2aZCopbS4gy0ESRN913gHDrVCWhJ7YqFJuHM+kK1NqbAgQdWoLA6kqzY4RWqnWbmxsBy9cfRnGvZZQrhB+kZjSgsruagFuQOxxX+L+x6mCzCvLAAiVieXLywIbKV2E7WVxm6FOpUqGm7aCGYsoLAhd9u9px2vjtFG/RjoEtmqGo6d9xc7HkL3xxftB7P8xlqTZhXpkUu/NMnUsGQwBHLf0OOu9kc2M/l8rV1AaWWsygTJCOpUGbaahn+mMKRpidO2E9rONUckqtVCBGOlZS0wTuoMWU434VxmnXUMtOjo5MjhgfVVwm9tfDPeZAsN6RFT0WdX+wsfTHz/AJHMvTfXSd6biO8jFT5SOXhh7IPqninA8rmaeirRRwRYixG2zC4xRuL9ic7lg1TKOuYpiT7ivOuByWopF4sNVvvqfYb2l5pczRo1mSpTqNo1MAridiSO6b2iJM7475QqB0BizDA/QjkPC8/RzNMOlIgAlWBYhkYbqy8iPvGIzwmgwMyFmYJII+Z6TgWuRleKZuiZisqVlHjdXPhLCI8MTHOCYLiTO/5+mIJao0rcNyoHwkxz3PqThDxCrRVoCGNxcwPCFsMEcT4kGstgCRN7+nWcVutmNvvOLjYF9pZkQfeVlC8hPett5jpjUZpCRDHTA5G9hsD44UDIUpBAkEc3I+gv4cxgzL1gsKlK8Q3fMjwK6bTfC4EMMpnwGBLKEPpHpa2N/ZlxdaNSrRZhpWvXVSskFSQ6xE7ljgLMKou6oFA3U6RGw8yOuEfCs7T/AE2qaZVlLUXgNqAgNTa46llPywvqM6B7Vc7Sr5F0R5OlzH8qlwLi/eUWHOMIOAceRsll1F3WmimQSAVtt+0ZXlscT9os2WQJpQDULGdvwicVTsvmc1QorS/RC8TdqiU9yT+019z05YGHJdBxqB/y6gkXkffIxo/GhJlHBA7og3/PrhWeJ51wQtDL0RsDXqGofPTSBHzOIXfNGJzlOkelDLqf91RpHLliaEWD34Eka7mfgc8v5bYi9j/FQmUVdLsSrElF1XNWp6QcJBwag16+YzNY9Ktc6J6gIFI+eLPwHPUcrS93QUKoHUkczuSTuSbncnDQJpFM9p3HfeZmihOkLULd6xjUom+w7rfXpjzsp2uXK5rMgMsPXetTcHUh1m6llkC2mDtIaYxaM12vyLkh6K1CTcaNU3nnym8dcVjtfm8vWouRlFoKiuwqNTVDqvoCmO8WaxHna0h2hqSL2PaQSAf+zkf+ao+04nyvbs1j7lVpMWsdFZGIkhZgEndgJjnj5w/S28AB0H5/IxcPZpX05gkm8Kf/AN1Ifft54bVeRs772n7VfoiqfdreSS1RUUAQLloAkkDFUr+0lGlT+j8h/wDM07RPMkzv9MLvaznVegyk292f/wCtIdOpxxZGQRKAn+Y/Z+GHz5Dk632l7doKLK3uSArD3aVFd3LCADpmFvcnl4wCo9kHac0B7u7hGkLIB0vY+gcfN/HHL6pjy/PXDrsnmGpZsI3dLzSM8mJBSekVVSfCcJrQz6F7S5ytmKDJ7jTTAl9TbqNx8MCRbHzynB62p1UajTLq8RbQYJvjvuQ7SitlhqJlkKsD1iMc9pdlPeZiq9arpoVShamhYGoQokObQuqTAN/C2DuJsr3YPs/UrVqeYZSaVNtQIAuV2jURIDDfqpHWO08R7b+5pKFoVFbuqgJpkNEW+KYIsT48jGK3xHtJSohaOXUMQIWmirAjqY7oAHLYdAMc37Q9oGdmAqB3YFWZY0KDYokbmDBYehM6sF3wF3wGcV46c1nPeRIRCkruxZ5JkcpMCOk88S8QckAibbggzPyv/fCbs3RYBnBgyAI8PMG8n6YsWXpVAAWbu7xI2joN9uWHSGLcwuqDcHeNJP5+WAWpHmrH0xazTvpe5H7w8OWPcwaaQCLHy39BhiBeGN3gWVbA35m1pHPn1w+piSZAFpnbp8XhhLw1Xuvuh0mbH1j6+Pjg2otUramoMEahMeoIwmBX8uyV299WioSW92p+BVVioOnYsxBJJkRFujihURBCU0Xb4VVec/sgcwDil0OJihNGrrGhiVZRqKzusFhINjva9jNtq/aClHdas3gVVPrrf7MQ07E1IuNTMsTJPj/bAtTi4tB62wHUp6GddRbSzKCeYmxtyIg4S8f4lVpVFVKhVTTpsBTOgiVAMlYJJIJubziVvRK2WarmqxGrQVX96oQinyLEAjC3M8WVfjzCD+GlNQ/Ne5/u9MUuvUDnU7OSebGT95x4XWOZ8cWoeyuxFkzPH6UdxKlU9ap0L/pQlm6/EseOHWRzv6tGUaVqUw2mTAMsjASSY1oxFzYjFCoNJAAknaL/AGD7MWukx9xQJ3NI28PeVAPoAfXEzSStCmkkBdoOK11qmmtWoqBKPdViovRQnbqSTHicIMyxY6mJY9WMn5m+LOOBVM5nsxSplZp2ZnJAhIp2AU9MWDLey0z+szCx0Wnf5lrfLFppIu6K4/ZRTkRXQt7zSjQSNJDECBbq288sNeF8FOTrhWn3hytN6gYiFY5imIBHTSeZ2xceOcNp0so6K6wAiqOg1qP3vDCLtJUJzVcki1CiLCLmqzDryn6YlvRLemQ9r84alGp/5arb+KtSv9I9cHVvZllwL1628CWQA9P2OnLFdzTlqVUT+xTFv/Po46Q+V1FveOfibTIB2uGvIBieXUXwovQovRWuDdiKFF1q1NTFCWAeNI2IJGkbfd4YqHaPh/6Xm6lbL2ouRNVxpTUBDFTu9xNgTJPhi7du2WnlGJclGq01dVtK6paIO5AjlisZrMISWavRFMfCUdD3R8IWkp1i1gsCOcb4dvkdscLxEKWhj3jJ5STuYkxJkxNpjAfEeLELqqVTTpSV7qszsQASBA0gkG2plm/Q4U5XOU6q1DTVlKMvxMCzK2oFiAIEMFECY1bnfGmfXVl6wudISoB4hwn/AKaj4it0yK+amKs5xp6ilFHuqR/ZU3b+drF/Ky9AMQZajrIAnENHLuaioVgmDz2635QCfTF74PwekIjXz3gdT+fHynG3BrwK8rlSokKQALleh2+3ExzTyCGJjnsfWMPOJcNo6dU73u19vzv/AIWUKFAmBPPeflf54a2I3yudZoU9PM9euCqtQExa3X+9sLMxRpRA39Y+mIaYQbkDyBP2nDGOMvqpsoJYqRJAi245QMM8m9QKQCX71vD18PLrhZk6kxq2jeLb/wB9+WGtNYEg3jqCG8+vniGIpPa7hjF/fBSAQdUbSCb/AI+WK4yrH98daSqGEHefP5bY8emqOIRVkbmAPluPswKQWVI1tS03mdVKmfVV0N/vRsL+L5Rq1XLqCJemUk9VdzBi/wALL8xg3MEIWoNAekz6ejoza1IItI1GfSJgwNS4hT/ScrBkJUl3G3eKiBzIAG/8R6SZSakSl8zGOS9n7RqasDP7KC8SAbnz6Yc5PsPlEJ94WaDuzR84sfli4Zdwe7IJ0kxadx+OBFYMZHImx+XPbB3MdgOWyeXog+7posTfSAdt9umKRwsHRlAf3Bv0NaoR/tI9MXXj8CjVuB+reLifhOKDSztJkTVUKFURCuhie6oWVgQZibkQT6lNNoTVo24RTdKmYre9qoDVenFJgruQdTSxDaVWV5GSw6Ya0uL1B/8AU5wf/lRv9ppges4SUuJipUqCCuurUqKD/HBMxzsPD5YJVkO9RFnbUYnyMQB4mBtiZOV0KUn3Uhpm+LV6lM0zmlbb/m5cLMEESabNe0bYGrVXJqvUakWdaaj3ZYjuszEwwBG4Hr54HCpyr0J6e8A/3NCf7sSU8sT8LUz5VqR/68Futhcq4InYrRqMATekBANu+Kk7WtSN8WLJdqstUEtX0mLhu6D0sY+lvuTUUqLOl1GxOmsg8jZ7jxxHmMy/7VRT/NURvqWM+WHHiqCPFUTdtOLJVoooqIw1yYaTYGPS/wBmKhUy5WAVKyJhhEjrfcYsqZxVv7ylTP7yKA3zpIWOJMtXStVpAn3io7sz1NrqAFGq5uASSBsLddEy0xFwGqFrpNlbUh6Q4Kj0DFW9MPOHiaqof2m0EHaG7rA+hOAO1VFRW1Ls4v5ix+kYJesrhXU3KqWjcPEPPSWBbyIwpexS9kvZqirDU4VitBB3gLHXUWD0jSN+nTFgpZUm2keBA8OvXr5gYUdlM4grV3IJRiNgTzc8rxJOLM/GKYuqMZiLERbcyQCeU/3wMbFHHKhWAQI3IjeJ+4/LCPhlQaukzEfnfDDjmbLnuoV53I5jwnCykhUjuW8/LacWgJ6tQzBF5iZt/nG+YHljVa+0rIHVhOPM4QzGZN+cR9DgGPKHDKEAjUDvIc/O18F0cpSBgTz2drj/AD4YX5Hi1oZZjYjcb49XOnUY26sL/MDCYhwmTy4Mw58feEj6HEnGauWo0mqVAxiAE1MzMTsAJudr/hhStS3KSOv5+/EfFsyobKM06EzNJ3PlzPhMYmgFfHeA5tSMzUyvuKWiCDVV2vMEjcTIEcsVHIpUeoiKsszAKBuT8/rjtHbFC9CXBhnpqATb/mLfpMCPInFS7FClRRnYJrV2QubsIO0RztbDsb0XXLJTSQqsOsk/eYOBq75ctzkxsD/jBNGsSfh+vOPHbyxE5cbUxeeYtfnP2YgkU9okSs2VyyAqK1Q+8KgSyIuorI62wd2g7J5L9FqinTK1EUlG92FMgSJIMkEjY4BzAZc9kWIAAqutv4qZ8fDHQuL5csjaWWdMkbG4jrikXHg+auFg+9QzvP2Hn54ziEgUrx+rAxceD5APwxKtu4SBa4OvTv5H6nHtbsb70VNDgGmzIFO0LBH2xgtdxH6iiU9XJhj2vPNgMNs1wWpSbTBZiUCqFOpiy6oCgTOOj9h/ZYZXMcQWADK5cwQbb1DMRz0j1m4xdlo48T/HjdFP730x9S5/gWXzFJ6FWijJtECVnaDA0sBe2KDU9j+VS36TXNv4B/0HCsDkvDsk9SotMPdiBttjrHB+xmVdShymtovUOZfUI5nTpVfkBtigcf4NUyFdYYxqmm1plSDBi0iVPiCPLFq7LdtqS1Q1X9XaCCSV2idVyAd7/wB8MCftP2EzPulp0qgrKp1IKkCqtoK6x8a+fQY55mOHVqHvVqI1NoUEEEc/wOPonK54VED0mIDgFWXoRIMjlhPxejTqVaIqKKhJqyGg6gEI5+MYXgTRSOxlOnTyaDRJYFmPXvGPkMHNnCDZUBnoAfnAAB8sNc/2eYQcs+n/AMJxKejDvA23mPDCDMirTf3dVDTaO6ZBB8iOfgRhNCoWcSruzmWjmQsDkOe+BmzjDbboQPzGPK1QyZ6n/OIXvvbFoAlc0zQJ8CIF+Qviaq4k6Y9fz5YGp0Igg3HX874gasZufG/98AwalmiLxM/TE9PPGACvO+JnyzruymOgX/24jMHoPAAfbFsAEp4ixjSp3B5ficA5/Mu1NhbrblBnr4fbhhTrQIBUk8yFn7BPzxhpsfiIuNlVb9dx+OEBd+DUq2dpoSupBpccrxIg8/lio8Nilnc3SNIk6g2mxK3mdr/GPpiz+y7ixFBaRY9wuvxbANIHXYgCemFHHVNPi2tWH66kRM7snK/gq4VDY2pcYVQP1dRSNxpt852x4ePrMBXPiFH2TiZVcgTU0xuRudvH8xiYp7sa9epb8hPzxBAh47mqnvcm+lxGYpwCAPisIvvfHSqNWq9I6UZbC7BfrBxz7tfn1ZKDc1zFFo52ccvI4vy8bmgY5L9/zxSVopPRyPs6zjIVaaqCi1WUk7yChj6j54etnHy9OrXfuLrqEgg8zECYmSLeeK3wriNKmM1SqOyRmnayMywGXcqIHw88OcpU/Ts5lkVveU6Y983NdU6UE7SDJjoD44VbFWy1dheydV6v/Ec0FSs8FEK/AsQBEjvEbne5HWbX2kz7Ux7w1aQFO5Zl06fUtadvXA3EeI+5UTYxC96PNvIDnjhPbDtQ+cqQCfcKe4v738bTck8gdvOSaplaOy8V7bmjR11HpIsWYSzN4IARJPh9mKCvtZqk3oLE76zMeXM+vrjm8DkI9Bif9CqhdRUhSJDW2Ox+uDt9js6r2jyFbP5XUKaMVGumygi1jAJMd5bfLHJGqDfwx1L2c8SZ8uabX06kBuDACsBI6aoHgMc+45ltGYrILAO0D+EmV/2kYaEdp4HQzFCitJUU0wLXM/MD7fHFa7S9oDk8wnvaQYlWIIeSLibRHTfDrsnxRXoU3Px6E7wC7xB3t8UjFF9o9c1cwpFPSQGkLfmLzz225euFQFq4B25yztpeqKBPN1j5MWKg+ZGLk3CMrmUIfMB18NInxkzfxGPmqq5DGeXLFg7J8SziOKeU1PJBNMjUl+Z/c/mBHrgAuvbPsiMrNTLVTVpftU5DVE/iW/eEctx9ldyi0yAVqhgb9D8pkY6ylArT1VdAsCQTJG0gMBfpsMch42ETNVPdDShAbT0kX5mJF/XDEF1qaDZh6k/n7MRORN2UeMffhZqnfHqicMCZapbqfDYYnpsCf5byIv8AdOB1y9Q7aZ+WNqeWq89PqR92ACWkQDNicZ+lDUAVLMTZUFz6eU4k/wCGOAC7qJ5Wn5RbArVBTrEFwpNNdLmSJDbGASJ8osMADzsdkq1N2ZlVQWVgGIJBEg2FoKnryGHHHOBe/K1kqmm9MuymJ+IXHeNtrb7m2Ke/GT8P6QI56Fb7Sg+0YKrZysFKGo40a9UGT3ASYk/w40UVRDbDhTeAHzOZvtBpqD5Sttsa0OGUjOupmDN5NQwfMKBfbFcPE05tWI6QD9r49biVLrXPhoQfX3h+zE1Eey45HheRTSfdAsDJaoCzMeZk238PIDFh/wCJJESIA+WOXPxdIscwfCVX6hj9mGVWrpUgO8QCLnmAfvxcYp8Cba5OjV+PoiFQVYkWuLfhikcGrCnmHdFC6yjWtcB5iNtw39WK5ns8qVHQUy2lmUFqhIMEiYCqRMdcHcAzRZXdwJ96tgLAFDAHQDSBiUk2khu0rY37acYqPScFrwqnwUkyPWI8pHPCPsvwAVpq1PgXZf3iOZ/hH1PlBl7QQyLFga6KxHIFTH/XizV8pQpd0d20BRJNukb8vniMmnQJ2iocc4bTEGiIltOmTzmCJ5W+oxIxVaPu5tEcvGfqSfDDXi9FYp6QfjWxB8evlhPxbLqLKDMAkkeG/lbElDP2fZsUy4Y/trHqrg7eQwp7TAe+JHNFj0JX1+HBHBmFOkCyyWLt/T3VX6q59RiPM16atFQLIi3uwzCRqAuINjsTjXt+VMm9lg7F8SC0kDHYMvyOofRx8sC8eo1WqiogUg+8EuwgTBk3k+gOBMnnkiULEKQCDTVB3gxtpc/u3xFxLiQQL+rV2cMTrZoEMQLKRaB164biu27FbsMpcPoMVOczCOq393TXT83HfI8LYsuW7UZeghXK0AqdQIWeZOOctxR+QRf5Vn6uWIwLVqsxlmLHqxJP1xNpeCqZdOL9s9W7e8bcKARTB8TILR4TP73PFZyhdy9RtTMTv1Pj0GwjAVOgzbbYc5OuaaQun5GZ+eE3Y6oiIjdfs/HGUix/Z/PywRWzzxePl/fEYzr9foMIDXL1XsAbDlz8hguGXcd4n/T/AH2xvl8wEHdUhupG3ljydR3/ADfCA8ehu7Ek+O5wLxrJEgMoNh5nDaxME2B2v+GN1qKTzibyL+nywrApTJ1xZstVFR0kWqgA/wBa6H/3FsEcZyKNSlIled569PHCXIVCaRvemwjyeSPkyk/1Y0xPdeyZ8WKUBi++N1pnocWPKUlNXMArqOsuLfsuCwPyjBaUjMlYHUcsQUVP3DfunDmo5KoetOn9FCn6qcMM7TJpny8vvvhXQJakhsdKlWjcaWMSOXdK32PnMa4fzEZOAfOZIvWqxFnMz4k9PXE/DV0e9pzNlqDzWQR/pcn+nEvBz716xmbqfPfbrMYhzUUa9N2+EtD/AMps3+0t8sQnTsp7VBLVB7ssf2KlGp/pfT9lQ4f56p77RpswmDzv+N7Yr5QoWRxIIKtB3B5qdujA7G3LBdHMVAAFehUgCNRNJ4HI6xo+THbGmWDbtGcJKqDaNJyFUyYqkkndQFbf1K/MYD40FqP7tTEf8112pr+7Oxc3gdTywPVqu0mowQHdKTBmbzdZVV8QSeUcxqsaLxSopvAOkE9BMu5858QBImOJvb0inNeCRqwJaoVApoLKdrCKdPxnSF8gTyJxXajs5LMSWYkk9Sbk/PE+dzrVWCopCA9xJvJsWMbuYueWwsMOf+GqFA1RAH5nBOXc9cDiqQt4ZOip50/+sffjbiFMsaYFzo+2o+PcuCprKI/Z+jD8cG0LVFkqP1SwWPV3P4+kYP0f5D9QsXhr/tAgc8FU8otio+d8MqjSP+ag8v8AMnniJUAMmopB8DviCgc0jGPFQ3GCXFM/94flgcLS/feR4X9cAGjpY4kg3Gwn88sbL7odT6Y2GYTkh9QMAEv6R4R+fLEtDOgG0fn5YWAzvvgmiQOWABzXzg0wsAA7kCT+TgZOIlQL852HPxAHI4AzFfw+/wCX0xolZrmdvz88KgGDZ2aZBbfwF5F+V74ScNEe9WblQY6wwPzAJPlODkAedQ+Ec9vC/UmPrhXm6J1g+Iw46YnwM8vmIrJDQzUtJ2/ZJKA+OgfLTg6tm2CjvEyY5dPDlb88qvlmIqKRyYH64Z1KpRhqkgGfSD188DdsEh6XlIPMeuKkKWh3BEffvh5T4hS3mPM3xFnKlJ4hhz3N/txcH8wpLQJ2Ty5b3kGPhHO8Ta3niXjWVI1KdRK3v68uVsS5MrTQrTm5mdLfbiSSZJkkjoZ+eIKE+S4mVUI494g+ETDL/K0GB/CQR0g3wSc5S/8AEH9Kn66xPyGPMxw4sSQI8IwHVyjrMiIxSnJcMTimFPmVF7kbgWE+e8DynAdfMNUInl8KjYeQ/JPOcbtQJC+A+84n4dREtO48ME5NiikiXJZWLnfEx8T5TfG1Zo5H1GIDmegnElGUVgVSebIBHUBifoR9MbNUBqHpppAeQQT82k4Cp5ptTAbMZjy2PgcFcLozqc7C3yH4Yp/lF5DtMHYcxyvviQpa4F+f4fTEJqEzpViPEDEqI7L8Jt1xAzx4nwFhgLNRq8NMn8/nfBv6K5/dX64yrw4hfiubXHLw6b4YA7pLHwONtHht6YjpZdgIjzMnHjox3IHqB9+ADeplgLgnAzV267/djMZgYG1OoSbnp9hxMMuCYv15fhjMZgQGzUoMhmnffGpXVMk7T9JxmMwLkT4JqXDkEGOf3TiatQXTsBvtjMZhgKCuPaCScZjMIY0o0QMFs8AWG8beOMxmKETioQJFjhXxo/q2+WMxmEAJrsLC8X9AcQZWpBcwPiGMxmB8guCStmj0H1/HET1TFgB6YzGYQyCmssT9njhnkmIWASB4R44zGYfgCQMbjU1p5+eBvet+83+o48xmEAXlKhMyZ88FUTqaDeSPyMZjMAGpaSD/AG+zGtFQZJA5ff8AhjMZg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eslhiphop.com/wp-content/uploads/2013/04/avata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1196752"/>
            <a:ext cx="2206644" cy="1631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nvSpPr>
        <p:spPr>
          <a:xfrm>
            <a:off x="2915815" y="1991046"/>
            <a:ext cx="5726653" cy="4154984"/>
          </a:xfrm>
          <a:prstGeom prst="rect">
            <a:avLst/>
          </a:prstGeom>
        </p:spPr>
        <p:txBody>
          <a:bodyPr wrap="square">
            <a:spAutoFit/>
          </a:bodyPr>
          <a:lstStyle/>
          <a:p>
            <a:r>
              <a:rPr lang="en-US" sz="2400" dirty="0"/>
              <a:t>You’re so indecisive of what I’m saying</a:t>
            </a:r>
            <a:br>
              <a:rPr lang="en-US" sz="2400" dirty="0"/>
            </a:br>
            <a:r>
              <a:rPr lang="en-US" sz="2400" dirty="0"/>
              <a:t>Trying to catch the beat, make up your heart.</a:t>
            </a:r>
            <a:br>
              <a:rPr lang="en-US" sz="2400" dirty="0"/>
            </a:br>
            <a:r>
              <a:rPr lang="en-US" sz="2400" dirty="0"/>
              <a:t>Don't know if you're happy, or ____________________</a:t>
            </a:r>
            <a:br>
              <a:rPr lang="en-US" sz="2400" dirty="0"/>
            </a:br>
            <a:r>
              <a:rPr lang="en-US" sz="2400" dirty="0"/>
              <a:t/>
            </a:r>
            <a:br>
              <a:rPr lang="en-US" sz="2400" dirty="0"/>
            </a:br>
            <a:r>
              <a:rPr lang="en-US" sz="2400" dirty="0"/>
              <a:t>Don’t want for us to end where do I start</a:t>
            </a:r>
            <a:br>
              <a:rPr lang="en-US" sz="2400" dirty="0"/>
            </a:br>
            <a:r>
              <a:rPr lang="en-US" sz="2400" dirty="0"/>
              <a:t>First you </a:t>
            </a:r>
            <a:r>
              <a:rPr lang="en-US" sz="2400" dirty="0" err="1"/>
              <a:t>wanna</a:t>
            </a:r>
            <a:r>
              <a:rPr lang="en-US" sz="2400" dirty="0"/>
              <a:t> go to the left and you want to turn ___________</a:t>
            </a:r>
            <a:br>
              <a:rPr lang="en-US" sz="2400" dirty="0"/>
            </a:br>
            <a:r>
              <a:rPr lang="en-US" sz="2400" dirty="0" err="1"/>
              <a:t>Wanna</a:t>
            </a:r>
            <a:r>
              <a:rPr lang="en-US" sz="2400" dirty="0"/>
              <a:t> argue all day, making love all ____________</a:t>
            </a:r>
          </a:p>
        </p:txBody>
      </p:sp>
      <p:pic>
        <p:nvPicPr>
          <p:cNvPr id="2" name="01 What Do You Mean_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775" y="5517232"/>
            <a:ext cx="487363" cy="487363"/>
          </a:xfrm>
          <a:prstGeom prst="rect">
            <a:avLst/>
          </a:prstGeom>
        </p:spPr>
      </p:pic>
    </p:spTree>
    <p:extLst>
      <p:ext uri="{BB962C8B-B14F-4D97-AF65-F5344CB8AC3E}">
        <p14:creationId xmlns:p14="http://schemas.microsoft.com/office/powerpoint/2010/main" val="16001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09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43841"/>
            <a:ext cx="8496944" cy="4401205"/>
          </a:xfrm>
          <a:prstGeom prst="rect">
            <a:avLst/>
          </a:prstGeom>
        </p:spPr>
        <p:txBody>
          <a:bodyPr wrap="square">
            <a:spAutoFit/>
          </a:bodyPr>
          <a:lstStyle/>
          <a:p>
            <a:r>
              <a:rPr lang="en-CA" sz="2400" dirty="0"/>
              <a:t>“The thing about hip-hop is that it’s from the underground, ideas from the underbelly, from people who have mostly been locked out, who have not been recognized.” -Russell Simmons, co-founder of </a:t>
            </a:r>
            <a:r>
              <a:rPr lang="en-CA" sz="2400" dirty="0" err="1"/>
              <a:t>Def</a:t>
            </a:r>
            <a:r>
              <a:rPr lang="en-CA" sz="2400" dirty="0"/>
              <a:t> Jam </a:t>
            </a:r>
            <a:r>
              <a:rPr lang="en-CA" sz="2400" dirty="0" smtClean="0"/>
              <a:t>Recordings</a:t>
            </a:r>
          </a:p>
          <a:p>
            <a:endParaRPr lang="en-CA" sz="2400" dirty="0"/>
          </a:p>
          <a:p>
            <a:r>
              <a:rPr lang="en-CA" sz="2400" dirty="0" smtClean="0"/>
              <a:t> </a:t>
            </a:r>
            <a:r>
              <a:rPr lang="en-CA" sz="2400" dirty="0"/>
              <a:t>“Rap is a gimmick, but I’m for the hip-hop, the culture.” -Method Man, hip-hop artist, member of the Wu-Tang Clan </a:t>
            </a:r>
            <a:endParaRPr lang="en-CA" sz="2400" dirty="0" smtClean="0"/>
          </a:p>
          <a:p>
            <a:endParaRPr lang="en-CA" sz="2400" dirty="0"/>
          </a:p>
          <a:p>
            <a:r>
              <a:rPr lang="en-CA" sz="2400" dirty="0" smtClean="0"/>
              <a:t>“</a:t>
            </a:r>
            <a:r>
              <a:rPr lang="en-CA" sz="2400" dirty="0"/>
              <a:t>Hip-hop is a vehicle.” -</a:t>
            </a:r>
            <a:r>
              <a:rPr lang="en-CA" sz="2400" dirty="0" err="1"/>
              <a:t>Talib</a:t>
            </a:r>
            <a:r>
              <a:rPr lang="en-CA" sz="2400" dirty="0"/>
              <a:t> </a:t>
            </a:r>
            <a:r>
              <a:rPr lang="en-CA" sz="2400" dirty="0" err="1"/>
              <a:t>Kweli</a:t>
            </a:r>
            <a:r>
              <a:rPr lang="en-CA" sz="2400" dirty="0"/>
              <a:t>, hip-hop artist, founding member of Black Star 2 - See more at: </a:t>
            </a:r>
            <a:endParaRPr lang="en-CA" sz="2400" dirty="0" smtClean="0"/>
          </a:p>
          <a:p>
            <a:endParaRPr lang="en-CA" sz="2400" dirty="0"/>
          </a:p>
          <a:p>
            <a:pPr algn="ctr"/>
            <a:r>
              <a:rPr lang="en-CA" sz="1600" dirty="0" smtClean="0"/>
              <a:t>http</a:t>
            </a:r>
            <a:r>
              <a:rPr lang="en-CA" sz="1600" dirty="0"/>
              <a:t>://www.educationworld.com/a_lesson/what-is-hip-hop.shtml#sthash.dnatrKJi.dpuf</a:t>
            </a:r>
            <a:endParaRPr lang="en-US" sz="1600" dirty="0"/>
          </a:p>
        </p:txBody>
      </p:sp>
      <p:sp>
        <p:nvSpPr>
          <p:cNvPr id="4" name="Rectangle 3"/>
          <p:cNvSpPr/>
          <p:nvPr/>
        </p:nvSpPr>
        <p:spPr>
          <a:xfrm>
            <a:off x="179512" y="243513"/>
            <a:ext cx="5005409" cy="923330"/>
          </a:xfrm>
          <a:prstGeom prst="rect">
            <a:avLst/>
          </a:prstGeom>
          <a:noFill/>
        </p:spPr>
        <p:txBody>
          <a:bodyPr wrap="none" lIns="91440" tIns="45720" rIns="91440" bIns="45720">
            <a:spAutoFit/>
          </a:bodyPr>
          <a:lstStyle/>
          <a:p>
            <a:r>
              <a:rPr lang="en-CA"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atura MT Script Capitals" pitchFamily="66" charset="0"/>
              </a:rPr>
              <a:t>what is hip-hop?</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67808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1561</TotalTime>
  <Words>1747</Words>
  <Application>Microsoft Office PowerPoint</Application>
  <PresentationFormat>On-screen Show (4:3)</PresentationFormat>
  <Paragraphs>152</Paragraphs>
  <Slides>11</Slides>
  <Notes>11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Elemental</vt:lpstr>
      <vt:lpstr>as language learning</vt:lpstr>
      <vt:lpstr>I’m fascinated by hip-hop. I think there’s a lot of poetry in it. There’s a lot of anger, a lot of social energy in it. And I think you’d better listen to it pretty carefully, ‘cause it’s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HARVEY</dc:creator>
  <cp:lastModifiedBy>JILL HARVEY</cp:lastModifiedBy>
  <cp:revision>92</cp:revision>
  <cp:lastPrinted>2015-10-27T21:29:59Z</cp:lastPrinted>
  <dcterms:created xsi:type="dcterms:W3CDTF">2015-10-24T18:45:42Z</dcterms:created>
  <dcterms:modified xsi:type="dcterms:W3CDTF">2015-10-28T17:37:44Z</dcterms:modified>
</cp:coreProperties>
</file>